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258" r:id="rId3"/>
    <p:sldId id="395" r:id="rId4"/>
    <p:sldId id="397" r:id="rId5"/>
    <p:sldId id="403" r:id="rId6"/>
    <p:sldId id="398" r:id="rId7"/>
    <p:sldId id="400" r:id="rId8"/>
    <p:sldId id="404" r:id="rId9"/>
    <p:sldId id="401" r:id="rId10"/>
    <p:sldId id="402" r:id="rId11"/>
    <p:sldId id="405" r:id="rId12"/>
    <p:sldId id="259" r:id="rId13"/>
    <p:sldId id="396" r:id="rId14"/>
    <p:sldId id="406" r:id="rId15"/>
    <p:sldId id="28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guide id="3" orient="horz" pos="3726">
          <p15:clr>
            <a:srgbClr val="A4A3A4"/>
          </p15:clr>
        </p15:guide>
        <p15:guide id="4" orient="horz" pos="4032">
          <p15:clr>
            <a:srgbClr val="A4A3A4"/>
          </p15:clr>
        </p15:guide>
        <p15:guide id="5" pos="4182">
          <p15:clr>
            <a:srgbClr val="A4A3A4"/>
          </p15:clr>
        </p15:guide>
        <p15:guide id="6" pos="3497">
          <p15:clr>
            <a:srgbClr val="A4A3A4"/>
          </p15:clr>
        </p15:guide>
        <p15:guide id="7" pos="211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51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984" autoAdjust="0"/>
    <p:restoredTop sz="94660"/>
  </p:normalViewPr>
  <p:slideViewPr>
    <p:cSldViewPr snapToGrid="0" showGuides="1">
      <p:cViewPr varScale="1">
        <p:scale>
          <a:sx n="70" d="100"/>
          <a:sy n="70" d="100"/>
        </p:scale>
        <p:origin x="-864" y="-96"/>
      </p:cViewPr>
      <p:guideLst>
        <p:guide orient="horz" pos="2160"/>
        <p:guide orient="horz" pos="3726"/>
        <p:guide orient="horz" pos="4032"/>
        <p:guide pos="3840"/>
        <p:guide pos="4182"/>
        <p:guide pos="3497"/>
        <p:guide pos="211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2EA39B-8CE5-4D4F-907E-27EF41FEAF6E}" type="datetimeFigureOut">
              <a:rPr lang="en-IE" smtClean="0"/>
              <a:t>14/10/2020</a:t>
            </a:fld>
            <a:endParaRPr lang="en-I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1AF3EE-0711-4770-A59E-0A9A32C46DD6}" type="slidenum">
              <a:rPr lang="en-IE" smtClean="0"/>
              <a:t>‹Nr.›</a:t>
            </a:fld>
            <a:endParaRPr lang="en-IE"/>
          </a:p>
        </p:txBody>
      </p:sp>
    </p:spTree>
    <p:extLst>
      <p:ext uri="{BB962C8B-B14F-4D97-AF65-F5344CB8AC3E}">
        <p14:creationId xmlns:p14="http://schemas.microsoft.com/office/powerpoint/2010/main" val="11748861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3E34D149-4236-C24C-A605-CA7AE6F58777}" type="slidenum">
              <a:rPr lang="de-DE" smtClean="0"/>
              <a:pPr/>
              <a:t>3</a:t>
            </a:fld>
            <a:endParaRPr lang="de-DE"/>
          </a:p>
        </p:txBody>
      </p:sp>
    </p:spTree>
    <p:extLst>
      <p:ext uri="{BB962C8B-B14F-4D97-AF65-F5344CB8AC3E}">
        <p14:creationId xmlns:p14="http://schemas.microsoft.com/office/powerpoint/2010/main" val="2262228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7"/>
          <p:cNvSpPr>
            <a:spLocks noGrp="1" noChangeArrowheads="1"/>
          </p:cNvSpPr>
          <p:nvPr>
            <p:ph type="sldNum" sz="quarter" idx="5"/>
          </p:nvPr>
        </p:nvSpPr>
        <p:spPr>
          <a:noFill/>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fld id="{8E086F75-BDC7-4D8F-A260-44A7F298C0C7}" type="slidenum">
              <a:rPr lang="en-US" altLang="en-US"/>
              <a:pPr eaLnBrk="1" hangingPunct="1"/>
              <a:t>15</a:t>
            </a:fld>
            <a:endParaRPr lang="en-US" altLang="en-US"/>
          </a:p>
        </p:txBody>
      </p:sp>
      <p:sp>
        <p:nvSpPr>
          <p:cNvPr id="69635" name="Rectangle 2"/>
          <p:cNvSpPr>
            <a:spLocks noGrp="1" noRot="1" noChangeAspect="1" noChangeArrowheads="1" noTextEdit="1"/>
          </p:cNvSpPr>
          <p:nvPr>
            <p:ph type="sldImg"/>
          </p:nvPr>
        </p:nvSpPr>
        <p:spPr>
          <a:ln/>
        </p:spPr>
      </p:sp>
      <p:sp>
        <p:nvSpPr>
          <p:cNvPr id="69636" name="Rectangle 3"/>
          <p:cNvSpPr>
            <a:spLocks noGrp="1" noChangeArrowheads="1"/>
          </p:cNvSpPr>
          <p:nvPr>
            <p:ph type="body" idx="1"/>
          </p:nvPr>
        </p:nvSpPr>
        <p:spPr>
          <a:noFill/>
        </p:spPr>
        <p:txBody>
          <a:bodyPr/>
          <a:lstStyle/>
          <a:p>
            <a:pPr eaLnBrk="1" hangingPunct="1"/>
            <a:endParaRPr lang="en-GB" altLang="en-US">
              <a:latin typeface="Arial" panose="020B0604020202020204" pitchFamily="34" charset="0"/>
            </a:endParaRPr>
          </a:p>
        </p:txBody>
      </p:sp>
    </p:spTree>
    <p:extLst>
      <p:ext uri="{BB962C8B-B14F-4D97-AF65-F5344CB8AC3E}">
        <p14:creationId xmlns:p14="http://schemas.microsoft.com/office/powerpoint/2010/main" val="14033565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1B24AEBC-3948-4367-B9C3-EA950BE2D499}" type="datetimeFigureOut">
              <a:rPr lang="en-GB" smtClean="0"/>
              <a:t>14/10/2020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4110192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9788" y="20574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3684494"/>
            <a:ext cx="3932237" cy="218449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B24AEBC-3948-4367-B9C3-EA950BE2D499}" type="datetimeFigureOut">
              <a:rPr lang="en-GB" smtClean="0"/>
              <a:t>14/10/2020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3612749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360738" y="365125"/>
            <a:ext cx="7993062" cy="1325563"/>
          </a:xfrm>
        </p:spPr>
        <p:txBody>
          <a:bodyPr/>
          <a:lstStyle/>
          <a:p>
            <a:r>
              <a:rPr lang="en-US" dirty="0"/>
              <a:t>Click to edit Master title style</a:t>
            </a:r>
            <a:endParaRPr lang="en-GB"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B24AEBC-3948-4367-B9C3-EA950BE2D499}" type="datetimeFigureOut">
              <a:rPr lang="en-GB" smtClean="0"/>
              <a:t>14/10/2020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23357256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B24AEBC-3948-4367-B9C3-EA950BE2D499}" type="datetimeFigureOut">
              <a:rPr lang="en-GB" smtClean="0"/>
              <a:t>14/10/2020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11492103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360738" y="365125"/>
            <a:ext cx="7993061" cy="1325563"/>
          </a:xfrm>
        </p:spPr>
        <p:txBody>
          <a:bodyPr/>
          <a:lstStyle/>
          <a:p>
            <a:r>
              <a:rPr lang="en-US" dirty="0"/>
              <a:t>Click to edit Master title style</a:t>
            </a:r>
            <a:endParaRPr lang="en-GB"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B24AEBC-3948-4367-B9C3-EA950BE2D499}" type="datetimeFigureOut">
              <a:rPr lang="en-GB" smtClean="0"/>
              <a:t>14/10/2020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10776013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B24AEBC-3948-4367-B9C3-EA950BE2D499}" type="datetimeFigureOut">
              <a:rPr lang="en-GB" smtClean="0"/>
              <a:t>14/10/2020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23533811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360738" y="365125"/>
            <a:ext cx="7993062" cy="1325563"/>
          </a:xfrm>
        </p:spPr>
        <p:txBody>
          <a:bodyPr/>
          <a:lstStyle/>
          <a:p>
            <a:r>
              <a:rPr lang="en-US" dirty="0"/>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1B24AEBC-3948-4367-B9C3-EA950BE2D499}" type="datetimeFigureOut">
              <a:rPr lang="en-GB" smtClean="0"/>
              <a:t>14/10/2020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4207918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360738" y="365125"/>
            <a:ext cx="7994650" cy="1325563"/>
          </a:xfrm>
        </p:spPr>
        <p:txBody>
          <a:bodyPr/>
          <a:lstStyle/>
          <a:p>
            <a:r>
              <a:rPr lang="en-US" dirty="0"/>
              <a:t>Click to edit Master title style</a:t>
            </a:r>
            <a:endParaRPr lang="en-GB"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1B24AEBC-3948-4367-B9C3-EA950BE2D499}" type="datetimeFigureOut">
              <a:rPr lang="en-GB" smtClean="0"/>
              <a:t>14/10/2020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71236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360738" y="365125"/>
            <a:ext cx="7993062" cy="1325563"/>
          </a:xfrm>
        </p:spPr>
        <p:txBody>
          <a:body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fld id="{1B24AEBC-3948-4367-B9C3-EA950BE2D499}" type="datetimeFigureOut">
              <a:rPr lang="en-GB" smtClean="0"/>
              <a:t>14/10/2020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2773075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24AEBC-3948-4367-B9C3-EA950BE2D499}" type="datetimeFigureOut">
              <a:rPr lang="en-GB" smtClean="0"/>
              <a:t>14/10/2020</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4073239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a:xfrm>
            <a:off x="3360738" y="365125"/>
            <a:ext cx="7993062" cy="1325563"/>
          </a:xfrm>
        </p:spPr>
        <p:txBody>
          <a:bodyPr/>
          <a:lstStyle/>
          <a:p>
            <a:r>
              <a:rPr lang="de-DE" dirty="0"/>
              <a:t>Titelmasterformat durch Klicken bearbeiten</a:t>
            </a:r>
          </a:p>
        </p:txBody>
      </p:sp>
      <p:sp>
        <p:nvSpPr>
          <p:cNvPr id="3" name="Datumsplatzhalter 2"/>
          <p:cNvSpPr>
            <a:spLocks noGrp="1"/>
          </p:cNvSpPr>
          <p:nvPr>
            <p:ph type="dt" sz="half" idx="10"/>
          </p:nvPr>
        </p:nvSpPr>
        <p:spPr/>
        <p:txBody>
          <a:bodyPr/>
          <a:lstStyle/>
          <a:p>
            <a:fld id="{1B24AEBC-3948-4367-B9C3-EA950BE2D499}" type="datetimeFigureOut">
              <a:rPr lang="en-GB" smtClean="0"/>
              <a:t>14/10/2020</a:t>
            </a:fld>
            <a:endParaRPr lang="en-GB"/>
          </a:p>
        </p:txBody>
      </p:sp>
      <p:sp>
        <p:nvSpPr>
          <p:cNvPr id="4" name="Fußzeilenplatzhalter 3"/>
          <p:cNvSpPr>
            <a:spLocks noGrp="1"/>
          </p:cNvSpPr>
          <p:nvPr>
            <p:ph type="ftr" sz="quarter" idx="11"/>
          </p:nvPr>
        </p:nvSpPr>
        <p:spPr/>
        <p:txBody>
          <a:bodyPr/>
          <a:lstStyle/>
          <a:p>
            <a:endParaRPr lang="en-GB"/>
          </a:p>
        </p:txBody>
      </p:sp>
      <p:sp>
        <p:nvSpPr>
          <p:cNvPr id="5" name="Foliennummernplatzhalter 4"/>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204969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53235" y="2043953"/>
            <a:ext cx="3932237" cy="1600200"/>
          </a:xfrm>
        </p:spPr>
        <p:txBody>
          <a:bodyPr anchor="b"/>
          <a:lstStyle>
            <a:lvl1pPr>
              <a:defRPr sz="3200"/>
            </a:lvl1pPr>
          </a:lstStyle>
          <a:p>
            <a:r>
              <a:rPr lang="en-US" dirty="0"/>
              <a:t>Click to edit Master title style</a:t>
            </a:r>
            <a:endParaRPr lang="en-GB"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3671046"/>
            <a:ext cx="3932237" cy="219794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Edit Master text styles</a:t>
            </a:r>
          </a:p>
        </p:txBody>
      </p:sp>
      <p:sp>
        <p:nvSpPr>
          <p:cNvPr id="5" name="Date Placeholder 4"/>
          <p:cNvSpPr>
            <a:spLocks noGrp="1"/>
          </p:cNvSpPr>
          <p:nvPr>
            <p:ph type="dt" sz="half" idx="10"/>
          </p:nvPr>
        </p:nvSpPr>
        <p:spPr/>
        <p:txBody>
          <a:bodyPr/>
          <a:lstStyle/>
          <a:p>
            <a:fld id="{1B24AEBC-3948-4367-B9C3-EA950BE2D499}" type="datetimeFigureOut">
              <a:rPr lang="en-GB" smtClean="0"/>
              <a:t>14/10/2020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46D6596-2819-4842-88C5-B85D2FEF1EBE}" type="slidenum">
              <a:rPr lang="en-GB" smtClean="0"/>
              <a:t>‹Nr.›</a:t>
            </a:fld>
            <a:endParaRPr lang="en-GB"/>
          </a:p>
        </p:txBody>
      </p:sp>
    </p:spTree>
    <p:extLst>
      <p:ext uri="{BB962C8B-B14F-4D97-AF65-F5344CB8AC3E}">
        <p14:creationId xmlns:p14="http://schemas.microsoft.com/office/powerpoint/2010/main" val="1535104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24AEBC-3948-4367-B9C3-EA950BE2D499}" type="datetimeFigureOut">
              <a:rPr lang="en-GB" smtClean="0"/>
              <a:t>14/10/2020</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6D6596-2819-4842-88C5-B85D2FEF1EBE}" type="slidenum">
              <a:rPr lang="en-GB" smtClean="0"/>
              <a:t>‹Nr.›</a:t>
            </a:fld>
            <a:endParaRPr lang="en-GB"/>
          </a:p>
        </p:txBody>
      </p:sp>
      <p:pic>
        <p:nvPicPr>
          <p:cNvPr id="7" name="Grafik 6"/>
          <p:cNvPicPr>
            <a:picLocks noChangeAspect="1"/>
          </p:cNvPicPr>
          <p:nvPr userDrawn="1"/>
        </p:nvPicPr>
        <p:blipFill rotWithShape="1">
          <a:blip r:embed="rId14" cstate="print">
            <a:extLst>
              <a:ext uri="{28A0092B-C50C-407E-A947-70E740481C1C}">
                <a14:useLocalDpi xmlns:a14="http://schemas.microsoft.com/office/drawing/2010/main" val="0"/>
              </a:ext>
            </a:extLst>
          </a:blip>
          <a:srcRect t="-1" b="12528"/>
          <a:stretch/>
        </p:blipFill>
        <p:spPr>
          <a:xfrm>
            <a:off x="6521821" y="5814169"/>
            <a:ext cx="1462624" cy="683874"/>
          </a:xfrm>
          <a:prstGeom prst="rect">
            <a:avLst/>
          </a:prstGeom>
        </p:spPr>
      </p:pic>
    </p:spTree>
    <p:extLst>
      <p:ext uri="{BB962C8B-B14F-4D97-AF65-F5344CB8AC3E}">
        <p14:creationId xmlns:p14="http://schemas.microsoft.com/office/powerpoint/2010/main" val="9184587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www.seai.ie/" TargetMode="Externa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hyperlink" Target="mailto:pphelan@3cea.ie"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hyperlink" Target="http://www.3cea.ie/"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Picture 2" descr="Logo, company name&#10;&#10;Description automatically generated">
            <a:extLst>
              <a:ext uri="{FF2B5EF4-FFF2-40B4-BE49-F238E27FC236}">
                <a16:creationId xmlns:a16="http://schemas.microsoft.com/office/drawing/2014/main" xmlns="" id="{D9C05C64-EA6A-4F09-9706-C656B5885B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51912" y="5657588"/>
            <a:ext cx="1193302" cy="954642"/>
          </a:xfrm>
          <a:prstGeom prst="rect">
            <a:avLst/>
          </a:prstGeom>
        </p:spPr>
      </p:pic>
    </p:spTree>
    <p:extLst>
      <p:ext uri="{BB962C8B-B14F-4D97-AF65-F5344CB8AC3E}">
        <p14:creationId xmlns:p14="http://schemas.microsoft.com/office/powerpoint/2010/main" val="37731757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1B5702D-C50F-41B9-8452-4C951ED76B91}"/>
              </a:ext>
            </a:extLst>
          </p:cNvPr>
          <p:cNvSpPr>
            <a:spLocks noGrp="1"/>
          </p:cNvSpPr>
          <p:nvPr>
            <p:ph type="title"/>
          </p:nvPr>
        </p:nvSpPr>
        <p:spPr/>
        <p:txBody>
          <a:bodyPr/>
          <a:lstStyle/>
          <a:p>
            <a:r>
              <a:rPr lang="en-IE" dirty="0"/>
              <a:t>Regulator Update – Connection by DSO for community projects. </a:t>
            </a:r>
          </a:p>
        </p:txBody>
      </p:sp>
      <p:sp>
        <p:nvSpPr>
          <p:cNvPr id="3" name="Content Placeholder 2">
            <a:extLst>
              <a:ext uri="{FF2B5EF4-FFF2-40B4-BE49-F238E27FC236}">
                <a16:creationId xmlns:a16="http://schemas.microsoft.com/office/drawing/2014/main" xmlns="" id="{290CE8C0-8393-49C1-A63B-1E3AE355192E}"/>
              </a:ext>
            </a:extLst>
          </p:cNvPr>
          <p:cNvSpPr>
            <a:spLocks noGrp="1"/>
          </p:cNvSpPr>
          <p:nvPr>
            <p:ph idx="1"/>
          </p:nvPr>
        </p:nvSpPr>
        <p:spPr/>
        <p:txBody>
          <a:bodyPr/>
          <a:lstStyle/>
          <a:p>
            <a:r>
              <a:rPr lang="en-IE" sz="1800" dirty="0">
                <a:solidFill>
                  <a:srgbClr val="000000"/>
                </a:solidFill>
                <a:effectLst/>
                <a:latin typeface="Calibri" panose="020F0502020204030204" pitchFamily="34" charset="0"/>
                <a:ea typeface="Calibri" panose="020F0502020204030204" pitchFamily="34" charset="0"/>
              </a:rPr>
              <a:t>Already the CRU ECP1 decision published earlier this year has significantly addressed the grid barrier for communities, with its separate community track, expedited, flexible (application window did not close at end Sept) and simplified process, annual allocation of 15 connections and reduced application bureaucracy.</a:t>
            </a:r>
          </a:p>
          <a:p>
            <a:r>
              <a:rPr lang="en-IE" sz="1800" dirty="0">
                <a:solidFill>
                  <a:srgbClr val="000000"/>
                </a:solidFill>
                <a:effectLst/>
                <a:latin typeface="Calibri" panose="020F0502020204030204" pitchFamily="34" charset="0"/>
                <a:ea typeface="Calibri" panose="020F0502020204030204" pitchFamily="34" charset="0"/>
              </a:rPr>
              <a:t>Speaking of CRU, they will have a leading implementation role around the communities requirements of the REDII and IMED.</a:t>
            </a:r>
          </a:p>
          <a:p>
            <a:r>
              <a:rPr lang="en-IE" sz="1800" dirty="0">
                <a:solidFill>
                  <a:srgbClr val="000000"/>
                </a:solidFill>
                <a:effectLst/>
                <a:latin typeface="Calibri" panose="020F0502020204030204" pitchFamily="34" charset="0"/>
                <a:ea typeface="Calibri" panose="020F0502020204030204" pitchFamily="34" charset="0"/>
              </a:rPr>
              <a:t>They now plan a focused consultation and we are working closely with them in all of this.</a:t>
            </a:r>
            <a:endParaRPr lang="en-IE" sz="1800" dirty="0">
              <a:effectLst/>
              <a:latin typeface="Calibri" panose="020F0502020204030204" pitchFamily="34" charset="0"/>
              <a:ea typeface="Calibri" panose="020F0502020204030204" pitchFamily="34" charset="0"/>
            </a:endParaRPr>
          </a:p>
          <a:p>
            <a:endParaRPr lang="en-IE" dirty="0"/>
          </a:p>
        </p:txBody>
      </p:sp>
    </p:spTree>
    <p:extLst>
      <p:ext uri="{BB962C8B-B14F-4D97-AF65-F5344CB8AC3E}">
        <p14:creationId xmlns:p14="http://schemas.microsoft.com/office/powerpoint/2010/main" val="24100974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xmlns="" id="{16C5FA50-8D52-4617-AF91-5C7B1C8352F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rgbClr val="6F70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9CC3D993-9383-4C5C-B824-B1FBAEEF3936}"/>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lang="en-US" sz="3600">
                <a:solidFill>
                  <a:srgbClr val="FFFFFF"/>
                </a:solidFill>
              </a:rPr>
              <a:t>Needs assessment – Ireland of REC’s</a:t>
            </a:r>
          </a:p>
        </p:txBody>
      </p:sp>
      <p:sp>
        <p:nvSpPr>
          <p:cNvPr id="73" name="Rounded Rectangle 9">
            <a:extLst>
              <a:ext uri="{FF2B5EF4-FFF2-40B4-BE49-F238E27FC236}">
                <a16:creationId xmlns:a16="http://schemas.microsoft.com/office/drawing/2014/main" xmlns="" id="{E223798C-12AD-4B0C-A50C-D676347D67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42be4c67-bf40-4694-82e8-df4cf0974c20" descr="Image">
            <a:extLst>
              <a:ext uri="{FF2B5EF4-FFF2-40B4-BE49-F238E27FC236}">
                <a16:creationId xmlns:a16="http://schemas.microsoft.com/office/drawing/2014/main" xmlns="" id="{BD6037BA-2515-45D8-9AAE-FA7F67296608}"/>
              </a:ext>
            </a:extLst>
          </p:cNvPr>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b="2007"/>
          <a:stretch/>
        </p:blipFill>
        <p:spPr bwMode="auto">
          <a:xfrm>
            <a:off x="976251" y="942538"/>
            <a:ext cx="7163222" cy="4808332"/>
          </a:xfrm>
          <a:prstGeom prst="rect">
            <a:avLst/>
          </a:prstGeom>
          <a:noFill/>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3199960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el 7"/>
          <p:cNvSpPr>
            <a:spLocks noGrp="1"/>
          </p:cNvSpPr>
          <p:nvPr>
            <p:ph type="title"/>
          </p:nvPr>
        </p:nvSpPr>
        <p:spPr/>
        <p:txBody>
          <a:bodyPr/>
          <a:lstStyle/>
          <a:p>
            <a:r>
              <a:rPr lang="de-DE" dirty="0"/>
              <a:t>Energy Communities </a:t>
            </a:r>
          </a:p>
        </p:txBody>
      </p:sp>
      <p:sp>
        <p:nvSpPr>
          <p:cNvPr id="2" name="TextBox 1">
            <a:extLst>
              <a:ext uri="{FF2B5EF4-FFF2-40B4-BE49-F238E27FC236}">
                <a16:creationId xmlns:a16="http://schemas.microsoft.com/office/drawing/2014/main" xmlns="" id="{07D9F897-8558-44BC-97C6-A3A75BC976FC}"/>
              </a:ext>
            </a:extLst>
          </p:cNvPr>
          <p:cNvSpPr txBox="1"/>
          <p:nvPr/>
        </p:nvSpPr>
        <p:spPr>
          <a:xfrm>
            <a:off x="1114746" y="1690688"/>
            <a:ext cx="9549829" cy="3970318"/>
          </a:xfrm>
          <a:prstGeom prst="rect">
            <a:avLst/>
          </a:prstGeom>
          <a:noFill/>
        </p:spPr>
        <p:txBody>
          <a:bodyPr wrap="square" rtlCol="0">
            <a:spAutoFit/>
          </a:bodyPr>
          <a:lstStyle/>
          <a:p>
            <a:endParaRPr lang="en-IE" dirty="0"/>
          </a:p>
          <a:p>
            <a:endParaRPr lang="en-IE" dirty="0"/>
          </a:p>
          <a:p>
            <a:r>
              <a:rPr lang="en-IE" dirty="0"/>
              <a:t>SEC – Supports from the SEAI to create and develop masterplan on Energy Efficiency </a:t>
            </a:r>
            <a:r>
              <a:rPr lang="en-IE" dirty="0">
                <a:hlinkClick r:id="rId2"/>
              </a:rPr>
              <a:t>www.seai.ie</a:t>
            </a:r>
            <a:r>
              <a:rPr lang="en-IE" dirty="0"/>
              <a:t> </a:t>
            </a:r>
          </a:p>
          <a:p>
            <a:endParaRPr lang="en-IE" dirty="0"/>
          </a:p>
          <a:p>
            <a:r>
              <a:rPr lang="en-IE" dirty="0"/>
              <a:t>Demand side assessment and supports to the communities working Energy Communities. </a:t>
            </a:r>
          </a:p>
          <a:p>
            <a:endParaRPr lang="en-IE" dirty="0"/>
          </a:p>
          <a:p>
            <a:r>
              <a:rPr lang="en-IE" dirty="0"/>
              <a:t>Not all will comply with the definition of the Article. </a:t>
            </a:r>
          </a:p>
          <a:p>
            <a:endParaRPr lang="en-IE" dirty="0"/>
          </a:p>
          <a:p>
            <a:r>
              <a:rPr lang="en-IE" dirty="0"/>
              <a:t>3cea working with REGENERGY project to do the County wide demand assessment for urban demand and strategies to deliver more renewable generation from rural regions to support the regions urban demands leading to</a:t>
            </a:r>
          </a:p>
          <a:p>
            <a:pPr marL="285750" indent="-285750">
              <a:buFontTx/>
              <a:buChar char="-"/>
            </a:pPr>
            <a:r>
              <a:rPr lang="en-IE" dirty="0"/>
              <a:t>Jobs locally</a:t>
            </a:r>
          </a:p>
          <a:p>
            <a:pPr marL="285750" indent="-285750">
              <a:buFontTx/>
              <a:buChar char="-"/>
            </a:pPr>
            <a:r>
              <a:rPr lang="en-IE" dirty="0"/>
              <a:t>Economic activity retained locally</a:t>
            </a:r>
          </a:p>
          <a:p>
            <a:pPr marL="285750" indent="-285750">
              <a:buFontTx/>
              <a:buChar char="-"/>
            </a:pPr>
            <a:r>
              <a:rPr lang="en-IE" dirty="0"/>
              <a:t>De carbonising the region by 2030/50</a:t>
            </a:r>
          </a:p>
        </p:txBody>
      </p:sp>
    </p:spTree>
    <p:extLst>
      <p:ext uri="{BB962C8B-B14F-4D97-AF65-F5344CB8AC3E}">
        <p14:creationId xmlns:p14="http://schemas.microsoft.com/office/powerpoint/2010/main" val="2435528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41ED17E-D3C5-4E57-8F4B-DC798FF83722}"/>
              </a:ext>
            </a:extLst>
          </p:cNvPr>
          <p:cNvSpPr>
            <a:spLocks noGrp="1"/>
          </p:cNvSpPr>
          <p:nvPr>
            <p:ph type="title"/>
          </p:nvPr>
        </p:nvSpPr>
        <p:spPr/>
        <p:txBody>
          <a:bodyPr>
            <a:normAutofit fontScale="90000"/>
          </a:bodyPr>
          <a:lstStyle/>
          <a:p>
            <a:r>
              <a:rPr lang="en-GB" b="1" dirty="0">
                <a:effectLst/>
                <a:latin typeface="Open Sans"/>
                <a:ea typeface="Open Sans"/>
                <a:cs typeface="Times New Roman" panose="02020603050405020304" pitchFamily="18" charset="0"/>
              </a:rPr>
              <a:t>Support Schemes Available in Ireland for Energy </a:t>
            </a:r>
            <a:r>
              <a:rPr lang="en-GB" b="1" dirty="0" err="1">
                <a:latin typeface="Open Sans"/>
                <a:ea typeface="Open Sans"/>
                <a:cs typeface="Times New Roman" panose="02020603050405020304" pitchFamily="18" charset="0"/>
              </a:rPr>
              <a:t>C</a:t>
            </a:r>
            <a:r>
              <a:rPr lang="en-GB" b="1" dirty="0" err="1">
                <a:effectLst/>
                <a:latin typeface="Open Sans"/>
                <a:ea typeface="Open Sans"/>
                <a:cs typeface="Times New Roman" panose="02020603050405020304" pitchFamily="18" charset="0"/>
              </a:rPr>
              <a:t>oommunities</a:t>
            </a:r>
            <a:r>
              <a:rPr lang="en-GB" b="1" dirty="0">
                <a:effectLst/>
                <a:latin typeface="Open Sans"/>
                <a:ea typeface="Open Sans"/>
                <a:cs typeface="Times New Roman" panose="02020603050405020304" pitchFamily="18" charset="0"/>
              </a:rPr>
              <a:t> </a:t>
            </a:r>
            <a:br>
              <a:rPr lang="en-GB" b="1" dirty="0">
                <a:effectLst/>
                <a:latin typeface="Open Sans"/>
                <a:ea typeface="Open Sans"/>
                <a:cs typeface="Times New Roman" panose="02020603050405020304" pitchFamily="18" charset="0"/>
              </a:rPr>
            </a:br>
            <a:endParaRPr lang="en-IE" dirty="0"/>
          </a:p>
        </p:txBody>
      </p:sp>
      <p:sp>
        <p:nvSpPr>
          <p:cNvPr id="4" name="TextBox 3">
            <a:extLst>
              <a:ext uri="{FF2B5EF4-FFF2-40B4-BE49-F238E27FC236}">
                <a16:creationId xmlns:a16="http://schemas.microsoft.com/office/drawing/2014/main" xmlns="" id="{22EB6C0D-D400-4C2C-B55C-D15A6387F26A}"/>
              </a:ext>
            </a:extLst>
          </p:cNvPr>
          <p:cNvSpPr txBox="1"/>
          <p:nvPr/>
        </p:nvSpPr>
        <p:spPr>
          <a:xfrm>
            <a:off x="369870" y="1895583"/>
            <a:ext cx="11383766" cy="4247317"/>
          </a:xfrm>
          <a:prstGeom prst="rect">
            <a:avLst/>
          </a:prstGeom>
          <a:noFill/>
        </p:spPr>
        <p:txBody>
          <a:bodyPr wrap="square" numCol="2">
            <a:spAutoFit/>
          </a:bodyPr>
          <a:lstStyle/>
          <a:p>
            <a:pPr algn="just">
              <a:tabLst>
                <a:tab pos="1637665" algn="l"/>
              </a:tabLst>
            </a:pPr>
            <a:endParaRPr lang="en-IE" sz="1400" dirty="0">
              <a:effectLst/>
              <a:latin typeface="Open Sans"/>
              <a:ea typeface="Open Sans"/>
              <a:cs typeface="Times New Roman" panose="02020603050405020304" pitchFamily="18" charset="0"/>
            </a:endParaRPr>
          </a:p>
          <a:p>
            <a:pPr marL="342900" lvl="0"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Sustainable Energy Authority (SEAI) support schemes </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Sustainable Support for Renewable Heat (SSRH)</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Excellence in Energy Efficient Design (Exceed) </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Project Assistance Grant (PAG) </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Communities Energy Grant (BEC)</a:t>
            </a:r>
          </a:p>
          <a:p>
            <a:pPr lvl="1" algn="just">
              <a:tabLst>
                <a:tab pos="1637665" algn="l"/>
                <a:tab pos="457200" algn="l"/>
                <a:tab pos="1637665" algn="l"/>
              </a:tabLst>
            </a:pPr>
            <a:endParaRPr lang="en-IE" sz="1400" dirty="0">
              <a:effectLst/>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National Government Department Supports:</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Climate Action Fund (CAF)</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Renewable Electricity Support Scheme (RESS)</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Enterprise Ireland Commercial Case Feasibility Grant</a:t>
            </a: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endParaRPr lang="en-IE" sz="1400" dirty="0">
              <a:latin typeface="Open Sans"/>
              <a:ea typeface="Open Sans"/>
              <a:cs typeface="Times New Roman" panose="02020603050405020304" pitchFamily="18" charset="0"/>
            </a:endParaRPr>
          </a:p>
          <a:p>
            <a:pPr marL="342900" indent="-342900" algn="just">
              <a:buFont typeface="Arial" panose="020B0604020202020204" pitchFamily="34" charset="0"/>
              <a:buChar char="•"/>
              <a:tabLst>
                <a:tab pos="1637665" algn="l"/>
                <a:tab pos="457200" algn="l"/>
                <a:tab pos="1637665" algn="l"/>
              </a:tabLst>
            </a:pPr>
            <a:r>
              <a:rPr lang="en-IE" sz="1400" dirty="0">
                <a:latin typeface="Open Sans"/>
                <a:ea typeface="Open Sans"/>
                <a:cs typeface="Times New Roman" panose="02020603050405020304" pitchFamily="18" charset="0"/>
              </a:rPr>
              <a:t>Finance Options</a:t>
            </a:r>
            <a:endParaRPr lang="en-IE" sz="1400" dirty="0">
              <a:effectLst/>
              <a:latin typeface="Open Sans"/>
              <a:ea typeface="Open Sans"/>
              <a:cs typeface="Times New Roman" panose="02020603050405020304" pitchFamily="18" charset="0"/>
            </a:endParaRP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Clan Credo – Community Climate Action programs</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Community Finance Ireland</a:t>
            </a:r>
          </a:p>
          <a:p>
            <a:pPr marL="342900" indent="-342900" algn="just">
              <a:buFont typeface="Arial" panose="020B0604020202020204" pitchFamily="34" charset="0"/>
              <a:buChar char="•"/>
              <a:tabLst>
                <a:tab pos="1637665" algn="l"/>
                <a:tab pos="457200" algn="l"/>
                <a:tab pos="1637665" algn="l"/>
              </a:tabLst>
            </a:pPr>
            <a:r>
              <a:rPr lang="en-IE" sz="1400" dirty="0">
                <a:latin typeface="Open Sans"/>
                <a:ea typeface="Open Sans"/>
                <a:cs typeface="Times New Roman" panose="02020603050405020304" pitchFamily="18" charset="0"/>
              </a:rPr>
              <a:t>EU Directive / Commission Supports</a:t>
            </a:r>
          </a:p>
          <a:p>
            <a:pPr algn="just">
              <a:tabLst>
                <a:tab pos="1637665" algn="l"/>
                <a:tab pos="457200" algn="l"/>
                <a:tab pos="1637665" algn="l"/>
              </a:tabLst>
            </a:pPr>
            <a:endParaRPr lang="en-IE" sz="1400" dirty="0">
              <a:effectLst/>
              <a:latin typeface="Open Sans"/>
              <a:ea typeface="Open Sans"/>
              <a:cs typeface="Times New Roman" panose="02020603050405020304" pitchFamily="18" charset="0"/>
            </a:endParaRP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Energy Efficiency Obligation Scheme (EEOS)</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European Local Energy Assistance (ELENA)</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European Regional Development Fund (ERDF)</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EPA – Green Enterprise</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Leader Programme</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Rural Economic Development Zone (REDZ)</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Targeted Agricultural Modernisation Schemes (TAMS)</a:t>
            </a:r>
          </a:p>
          <a:p>
            <a:pPr marL="800100" lvl="1" indent="-342900" algn="just">
              <a:buFont typeface="Arial" panose="020B0604020202020204" pitchFamily="34" charset="0"/>
              <a:buChar char="•"/>
              <a:tabLst>
                <a:tab pos="1637665" algn="l"/>
                <a:tab pos="457200" algn="l"/>
                <a:tab pos="1637665" algn="l"/>
              </a:tabLst>
            </a:pPr>
            <a:r>
              <a:rPr lang="en-IE" sz="1400" dirty="0">
                <a:effectLst/>
                <a:latin typeface="Open Sans"/>
                <a:ea typeface="Open Sans"/>
                <a:cs typeface="Times New Roman" panose="02020603050405020304" pitchFamily="18" charset="0"/>
              </a:rPr>
              <a:t>Accelerated Capital Allowance (ACA)</a:t>
            </a:r>
          </a:p>
        </p:txBody>
      </p:sp>
    </p:spTree>
    <p:extLst>
      <p:ext uri="{BB962C8B-B14F-4D97-AF65-F5344CB8AC3E}">
        <p14:creationId xmlns:p14="http://schemas.microsoft.com/office/powerpoint/2010/main" val="16515102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xmlns="" id="{70155189-D96C-4527-B0EC-654B946BE61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207C059B-ADE3-4124-BA48-2E33C3D589E8}"/>
              </a:ext>
            </a:extLst>
          </p:cNvPr>
          <p:cNvSpPr>
            <a:spLocks noGrp="1"/>
          </p:cNvSpPr>
          <p:nvPr>
            <p:ph type="title"/>
          </p:nvPr>
        </p:nvSpPr>
        <p:spPr>
          <a:xfrm>
            <a:off x="1198181" y="557189"/>
            <a:ext cx="9795637" cy="1104857"/>
          </a:xfrm>
        </p:spPr>
        <p:txBody>
          <a:bodyPr vert="horz" lIns="91440" tIns="45720" rIns="91440" bIns="45720" rtlCol="0" anchor="b">
            <a:normAutofit fontScale="90000"/>
          </a:bodyPr>
          <a:lstStyle/>
          <a:p>
            <a:pPr algn="ctr"/>
            <a:r>
              <a:rPr lang="en-US" sz="5200" dirty="0"/>
              <a:t>Case Study – REC LA led – 2022</a:t>
            </a:r>
            <a:br>
              <a:rPr lang="en-US" sz="5200" dirty="0"/>
            </a:br>
            <a:r>
              <a:rPr lang="en-US" sz="5200" dirty="0"/>
              <a:t>Carlow Local Authority as an REC</a:t>
            </a:r>
          </a:p>
        </p:txBody>
      </p:sp>
      <p:pic>
        <p:nvPicPr>
          <p:cNvPr id="6" name="Picture 5">
            <a:extLst>
              <a:ext uri="{FF2B5EF4-FFF2-40B4-BE49-F238E27FC236}">
                <a16:creationId xmlns:a16="http://schemas.microsoft.com/office/drawing/2014/main" xmlns="" id="{CB15DF93-7FD9-4789-9089-6A00673A6CC1}"/>
              </a:ext>
            </a:extLst>
          </p:cNvPr>
          <p:cNvPicPr>
            <a:picLocks noChangeAspect="1"/>
          </p:cNvPicPr>
          <p:nvPr/>
        </p:nvPicPr>
        <p:blipFill>
          <a:blip r:embed="rId2"/>
          <a:stretch>
            <a:fillRect/>
          </a:stretch>
        </p:blipFill>
        <p:spPr>
          <a:xfrm>
            <a:off x="414524" y="2785950"/>
            <a:ext cx="3356686" cy="3514855"/>
          </a:xfrm>
          <a:prstGeom prst="rect">
            <a:avLst/>
          </a:prstGeom>
        </p:spPr>
      </p:pic>
      <p:pic>
        <p:nvPicPr>
          <p:cNvPr id="8" name="Picture 7">
            <a:extLst>
              <a:ext uri="{FF2B5EF4-FFF2-40B4-BE49-F238E27FC236}">
                <a16:creationId xmlns:a16="http://schemas.microsoft.com/office/drawing/2014/main" xmlns="" id="{3760C158-611D-436C-8639-CAC742BC2F4D}"/>
              </a:ext>
            </a:extLst>
          </p:cNvPr>
          <p:cNvPicPr>
            <a:picLocks noChangeAspect="1"/>
          </p:cNvPicPr>
          <p:nvPr/>
        </p:nvPicPr>
        <p:blipFill>
          <a:blip r:embed="rId3"/>
          <a:stretch>
            <a:fillRect/>
          </a:stretch>
        </p:blipFill>
        <p:spPr>
          <a:xfrm>
            <a:off x="4193386" y="3038604"/>
            <a:ext cx="3797536" cy="3009547"/>
          </a:xfrm>
          <a:prstGeom prst="rect">
            <a:avLst/>
          </a:prstGeom>
        </p:spPr>
      </p:pic>
      <p:pic>
        <p:nvPicPr>
          <p:cNvPr id="4" name="Picture 3">
            <a:extLst>
              <a:ext uri="{FF2B5EF4-FFF2-40B4-BE49-F238E27FC236}">
                <a16:creationId xmlns:a16="http://schemas.microsoft.com/office/drawing/2014/main" xmlns="" id="{2061E184-CD5F-4601-8C21-5E95EDBEA4D4}"/>
              </a:ext>
            </a:extLst>
          </p:cNvPr>
          <p:cNvPicPr>
            <a:picLocks noChangeAspect="1"/>
          </p:cNvPicPr>
          <p:nvPr/>
        </p:nvPicPr>
        <p:blipFill>
          <a:blip r:embed="rId4"/>
          <a:stretch>
            <a:fillRect/>
          </a:stretch>
        </p:blipFill>
        <p:spPr>
          <a:xfrm>
            <a:off x="8192673" y="3299685"/>
            <a:ext cx="3797536" cy="2487385"/>
          </a:xfrm>
          <a:prstGeom prst="rect">
            <a:avLst/>
          </a:prstGeom>
        </p:spPr>
      </p:pic>
    </p:spTree>
    <p:extLst>
      <p:ext uri="{BB962C8B-B14F-4D97-AF65-F5344CB8AC3E}">
        <p14:creationId xmlns:p14="http://schemas.microsoft.com/office/powerpoint/2010/main" val="19438848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712" name="Rectangle 16"/>
          <p:cNvSpPr>
            <a:spLocks noChangeArrowheads="1"/>
          </p:cNvSpPr>
          <p:nvPr/>
        </p:nvSpPr>
        <p:spPr bwMode="auto">
          <a:xfrm>
            <a:off x="1884974" y="1289705"/>
            <a:ext cx="7778901" cy="26776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spcBef>
                <a:spcPct val="20000"/>
              </a:spcBef>
              <a:defRPr/>
            </a:pPr>
            <a:endParaRPr lang="en-IE" sz="2100" b="1" dirty="0">
              <a:effectLst>
                <a:outerShdw blurRad="38100" dist="38100" dir="2700000" algn="tl">
                  <a:srgbClr val="C0C0C0"/>
                </a:outerShdw>
              </a:effectLst>
              <a:latin typeface="Cambria" panose="02040503050406030204" pitchFamily="18" charset="0"/>
              <a:ea typeface="Cambria" panose="02040503050406030204" pitchFamily="18" charset="0"/>
            </a:endParaRPr>
          </a:p>
          <a:p>
            <a:pPr algn="ctr">
              <a:spcBef>
                <a:spcPct val="20000"/>
              </a:spcBef>
              <a:defRPr/>
            </a:pPr>
            <a:r>
              <a:rPr lang="en-IE" sz="2100" b="1" dirty="0">
                <a:effectLst>
                  <a:outerShdw blurRad="38100" dist="38100" dir="2700000" algn="tl">
                    <a:srgbClr val="C0C0C0"/>
                  </a:outerShdw>
                </a:effectLst>
                <a:latin typeface="Cambria" panose="02040503050406030204" pitchFamily="18" charset="0"/>
                <a:ea typeface="Cambria" panose="02040503050406030204" pitchFamily="18" charset="0"/>
              </a:rPr>
              <a:t>3CEA need you to partner with us to continue the energy transition !!!!</a:t>
            </a:r>
            <a:endParaRPr lang="en-GB" b="1" dirty="0">
              <a:effectLst>
                <a:outerShdw blurRad="38100" dist="38100" dir="2700000" algn="tl">
                  <a:srgbClr val="C0C0C0"/>
                </a:outerShdw>
              </a:effectLst>
              <a:latin typeface="Arial" charset="0"/>
            </a:endParaRPr>
          </a:p>
          <a:p>
            <a:pPr algn="ctr">
              <a:spcBef>
                <a:spcPct val="20000"/>
              </a:spcBef>
              <a:defRPr/>
            </a:pPr>
            <a:endParaRPr lang="en-IE" sz="2100" b="1" dirty="0">
              <a:latin typeface="Cambria" panose="02040503050406030204" pitchFamily="18" charset="0"/>
              <a:ea typeface="Cambria" panose="02040503050406030204" pitchFamily="18" charset="0"/>
            </a:endParaRPr>
          </a:p>
          <a:p>
            <a:pPr algn="ctr">
              <a:spcBef>
                <a:spcPct val="20000"/>
              </a:spcBef>
              <a:defRPr/>
            </a:pPr>
            <a:r>
              <a:rPr lang="en-IE" sz="2100" b="1" dirty="0">
                <a:latin typeface="Cambria" panose="02040503050406030204" pitchFamily="18" charset="0"/>
                <a:ea typeface="Cambria" panose="02040503050406030204" pitchFamily="18" charset="0"/>
              </a:rPr>
              <a:t>Thank You</a:t>
            </a:r>
          </a:p>
          <a:p>
            <a:pPr algn="ctr">
              <a:spcBef>
                <a:spcPct val="20000"/>
              </a:spcBef>
              <a:defRPr/>
            </a:pPr>
            <a:endParaRPr lang="en-IE" sz="2100" b="1" dirty="0">
              <a:latin typeface="Cambria" panose="02040503050406030204" pitchFamily="18" charset="0"/>
              <a:ea typeface="Cambria" panose="02040503050406030204" pitchFamily="18" charset="0"/>
            </a:endParaRPr>
          </a:p>
          <a:p>
            <a:pPr algn="ctr">
              <a:spcBef>
                <a:spcPct val="20000"/>
              </a:spcBef>
              <a:defRPr/>
            </a:pPr>
            <a:r>
              <a:rPr lang="en-IE" sz="2100" b="1" dirty="0">
                <a:latin typeface="Cambria" panose="02040503050406030204" pitchFamily="18" charset="0"/>
                <a:ea typeface="Cambria" panose="02040503050406030204" pitchFamily="18" charset="0"/>
              </a:rPr>
              <a:t>Visit our Website and subscribe to updates</a:t>
            </a:r>
          </a:p>
        </p:txBody>
      </p:sp>
      <p:sp>
        <p:nvSpPr>
          <p:cNvPr id="34822" name="Rectangle 2"/>
          <p:cNvSpPr>
            <a:spLocks noChangeArrowheads="1"/>
          </p:cNvSpPr>
          <p:nvPr/>
        </p:nvSpPr>
        <p:spPr bwMode="auto">
          <a:xfrm>
            <a:off x="2528127" y="3077850"/>
            <a:ext cx="6588919" cy="30789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algn="ctr" eaLnBrk="1" hangingPunct="1">
              <a:spcBef>
                <a:spcPct val="20000"/>
              </a:spcBef>
            </a:pPr>
            <a:endParaRPr lang="en-IE" altLang="en-US" dirty="0">
              <a:solidFill>
                <a:schemeClr val="accent2"/>
              </a:solidFill>
            </a:endParaRPr>
          </a:p>
          <a:p>
            <a:pPr algn="ctr" eaLnBrk="1" hangingPunct="1">
              <a:spcBef>
                <a:spcPct val="20000"/>
              </a:spcBef>
            </a:pPr>
            <a:endParaRPr lang="en-IE" altLang="en-US" dirty="0">
              <a:solidFill>
                <a:schemeClr val="accent2"/>
              </a:solidFill>
            </a:endParaRPr>
          </a:p>
          <a:p>
            <a:pPr algn="ctr" eaLnBrk="1" hangingPunct="1">
              <a:spcBef>
                <a:spcPct val="20000"/>
              </a:spcBef>
            </a:pPr>
            <a:endParaRPr lang="en-IE" altLang="en-US" dirty="0">
              <a:solidFill>
                <a:schemeClr val="accent2"/>
              </a:solidFill>
            </a:endParaRPr>
          </a:p>
          <a:p>
            <a:pPr algn="ctr" eaLnBrk="1" hangingPunct="1">
              <a:spcBef>
                <a:spcPct val="20000"/>
              </a:spcBef>
            </a:pPr>
            <a:r>
              <a:rPr lang="en-IE" altLang="en-US" dirty="0">
                <a:solidFill>
                  <a:schemeClr val="accent2"/>
                </a:solidFill>
              </a:rPr>
              <a:t>3 Counties Energy Agency</a:t>
            </a:r>
          </a:p>
          <a:p>
            <a:pPr algn="ctr" eaLnBrk="1" hangingPunct="1">
              <a:spcBef>
                <a:spcPct val="20000"/>
              </a:spcBef>
            </a:pPr>
            <a:r>
              <a:rPr lang="en-IE" altLang="en-US" dirty="0">
                <a:solidFill>
                  <a:schemeClr val="accent2"/>
                </a:solidFill>
              </a:rPr>
              <a:t>Burrell Hall, St Kieran’s College, College Rd, Kilkenny</a:t>
            </a:r>
          </a:p>
          <a:p>
            <a:pPr algn="ctr" eaLnBrk="1" hangingPunct="1">
              <a:spcBef>
                <a:spcPct val="20000"/>
              </a:spcBef>
            </a:pPr>
            <a:r>
              <a:rPr lang="en-IE" altLang="en-US" dirty="0">
                <a:solidFill>
                  <a:schemeClr val="accent2"/>
                </a:solidFill>
              </a:rPr>
              <a:t>T: 056 779 0856</a:t>
            </a:r>
          </a:p>
          <a:p>
            <a:pPr algn="ctr" eaLnBrk="1" hangingPunct="1">
              <a:spcBef>
                <a:spcPct val="20000"/>
              </a:spcBef>
            </a:pPr>
            <a:r>
              <a:rPr lang="en-IE" altLang="en-US" dirty="0">
                <a:solidFill>
                  <a:schemeClr val="accent2"/>
                </a:solidFill>
              </a:rPr>
              <a:t>E: </a:t>
            </a:r>
            <a:r>
              <a:rPr lang="en-IE" altLang="en-US" dirty="0">
                <a:solidFill>
                  <a:schemeClr val="accent2"/>
                </a:solidFill>
                <a:hlinkClick r:id="rId3"/>
              </a:rPr>
              <a:t>pphelan@3cea.ie</a:t>
            </a:r>
            <a:r>
              <a:rPr lang="en-IE" altLang="en-US" dirty="0">
                <a:solidFill>
                  <a:schemeClr val="accent2"/>
                </a:solidFill>
              </a:rPr>
              <a:t>  W: </a:t>
            </a:r>
            <a:r>
              <a:rPr lang="en-IE" altLang="en-US" dirty="0">
                <a:solidFill>
                  <a:schemeClr val="accent2"/>
                </a:solidFill>
                <a:hlinkClick r:id="rId4"/>
              </a:rPr>
              <a:t>www.3cea.ie</a:t>
            </a:r>
            <a:endParaRPr lang="en-IE" altLang="en-US" dirty="0">
              <a:solidFill>
                <a:schemeClr val="accent2"/>
              </a:solidFill>
            </a:endParaRPr>
          </a:p>
          <a:p>
            <a:pPr algn="ctr" eaLnBrk="1" hangingPunct="1">
              <a:spcBef>
                <a:spcPct val="20000"/>
              </a:spcBef>
            </a:pPr>
            <a:r>
              <a:rPr lang="en-IE" altLang="en-US" dirty="0">
                <a:solidFill>
                  <a:schemeClr val="accent2"/>
                </a:solidFill>
              </a:rPr>
              <a:t>Twitter @3CEAgency      LinkedIn : phelanp1</a:t>
            </a:r>
          </a:p>
          <a:p>
            <a:pPr algn="ctr" eaLnBrk="1" hangingPunct="1">
              <a:spcBef>
                <a:spcPct val="20000"/>
              </a:spcBef>
            </a:pPr>
            <a:endParaRPr lang="en-IE" altLang="en-US" dirty="0">
              <a:solidFill>
                <a:schemeClr val="accent2"/>
              </a:solidFill>
            </a:endParaRPr>
          </a:p>
          <a:p>
            <a:pPr algn="ctr" eaLnBrk="1" hangingPunct="1">
              <a:spcBef>
                <a:spcPct val="20000"/>
              </a:spcBef>
            </a:pPr>
            <a:endParaRPr lang="en-IE" altLang="en-US" dirty="0">
              <a:solidFill>
                <a:schemeClr val="accent2"/>
              </a:solidFill>
            </a:endParaRPr>
          </a:p>
          <a:p>
            <a:pPr algn="ctr" eaLnBrk="1" hangingPunct="1">
              <a:spcBef>
                <a:spcPct val="20000"/>
              </a:spcBef>
            </a:pPr>
            <a:endParaRPr lang="en-IE" altLang="en-US" sz="750" dirty="0">
              <a:solidFill>
                <a:schemeClr val="accent2"/>
              </a:solidFill>
            </a:endParaRPr>
          </a:p>
          <a:p>
            <a:pPr algn="ctr" eaLnBrk="1" hangingPunct="1">
              <a:spcBef>
                <a:spcPct val="20000"/>
              </a:spcBef>
            </a:pPr>
            <a:endParaRPr lang="en-IE" altLang="en-US" sz="750" dirty="0">
              <a:solidFill>
                <a:schemeClr val="accent2"/>
              </a:solidFill>
            </a:endParaRPr>
          </a:p>
        </p:txBody>
      </p:sp>
    </p:spTree>
    <p:extLst>
      <p:ext uri="{BB962C8B-B14F-4D97-AF65-F5344CB8AC3E}">
        <p14:creationId xmlns:p14="http://schemas.microsoft.com/office/powerpoint/2010/main" val="11566147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Freeform 5">
            <a:extLst>
              <a:ext uri="{FF2B5EF4-FFF2-40B4-BE49-F238E27FC236}">
                <a16:creationId xmlns:a16="http://schemas.microsoft.com/office/drawing/2014/main" xmlns="" id="{07322A9E-F1EC-405E-8971-BA906EFFCCB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329674" y="1290909"/>
            <a:ext cx="9702800" cy="5573512"/>
          </a:xfrm>
          <a:custGeom>
            <a:avLst/>
            <a:gdLst>
              <a:gd name="T0" fmla="*/ 1752 w 2038"/>
              <a:gd name="T1" fmla="*/ 1169 h 1169"/>
              <a:gd name="T2" fmla="*/ 1487 w 2038"/>
              <a:gd name="T3" fmla="*/ 334 h 1169"/>
              <a:gd name="T4" fmla="*/ 860 w 2038"/>
              <a:gd name="T5" fmla="*/ 22 h 1169"/>
              <a:gd name="T6" fmla="*/ 199 w 2038"/>
              <a:gd name="T7" fmla="*/ 318 h 1169"/>
              <a:gd name="T8" fmla="*/ 399 w 2038"/>
              <a:gd name="T9" fmla="*/ 1165 h 1169"/>
            </a:gdLst>
            <a:ahLst/>
            <a:cxnLst>
              <a:cxn ang="0">
                <a:pos x="T0" y="T1"/>
              </a:cxn>
              <a:cxn ang="0">
                <a:pos x="T2" y="T3"/>
              </a:cxn>
              <a:cxn ang="0">
                <a:pos x="T4" y="T5"/>
              </a:cxn>
              <a:cxn ang="0">
                <a:pos x="T6" y="T7"/>
              </a:cxn>
              <a:cxn ang="0">
                <a:pos x="T8" y="T9"/>
              </a:cxn>
            </a:cxnLst>
            <a:rect l="0" t="0" r="r" b="b"/>
            <a:pathLst>
              <a:path w="2038" h="1169">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5" name="Freeform 6">
            <a:extLst>
              <a:ext uri="{FF2B5EF4-FFF2-40B4-BE49-F238E27FC236}">
                <a16:creationId xmlns:a16="http://schemas.microsoft.com/office/drawing/2014/main" xmlns="" id="{A5704422-1118-4FD1-95AD-29A064EB80D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670451" y="2010741"/>
            <a:ext cx="7373938" cy="4848892"/>
          </a:xfrm>
          <a:custGeom>
            <a:avLst/>
            <a:gdLst>
              <a:gd name="T0" fmla="*/ 1025 w 1549"/>
              <a:gd name="T1" fmla="*/ 1016 h 1017"/>
              <a:gd name="T2" fmla="*/ 1443 w 1549"/>
              <a:gd name="T3" fmla="*/ 592 h 1017"/>
              <a:gd name="T4" fmla="*/ 782 w 1549"/>
              <a:gd name="T5" fmla="*/ 53 h 1017"/>
              <a:gd name="T6" fmla="*/ 150 w 1549"/>
              <a:gd name="T7" fmla="*/ 329 h 1017"/>
              <a:gd name="T8" fmla="*/ 477 w 1549"/>
              <a:gd name="T9" fmla="*/ 1017 h 1017"/>
            </a:gdLst>
            <a:ahLst/>
            <a:cxnLst>
              <a:cxn ang="0">
                <a:pos x="T0" y="T1"/>
              </a:cxn>
              <a:cxn ang="0">
                <a:pos x="T2" y="T3"/>
              </a:cxn>
              <a:cxn ang="0">
                <a:pos x="T4" y="T5"/>
              </a:cxn>
              <a:cxn ang="0">
                <a:pos x="T6" y="T7"/>
              </a:cxn>
              <a:cxn ang="0">
                <a:pos x="T8" y="T9"/>
              </a:cxn>
            </a:cxnLst>
            <a:rect l="0" t="0" r="r" b="b"/>
            <a:pathLst>
              <a:path w="1549" h="1017">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7" name="Freeform 7">
            <a:extLst>
              <a:ext uri="{FF2B5EF4-FFF2-40B4-BE49-F238E27FC236}">
                <a16:creationId xmlns:a16="http://schemas.microsoft.com/office/drawing/2014/main" xmlns="" id="{A88B2AAA-B805-498E-A9E6-98B88585549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251351" y="1780905"/>
            <a:ext cx="8035925" cy="5083516"/>
          </a:xfrm>
          <a:custGeom>
            <a:avLst/>
            <a:gdLst>
              <a:gd name="T0" fmla="*/ 1302 w 1688"/>
              <a:gd name="T1" fmla="*/ 1066 h 1066"/>
              <a:gd name="T2" fmla="*/ 1613 w 1688"/>
              <a:gd name="T3" fmla="*/ 850 h 1066"/>
              <a:gd name="T4" fmla="*/ 1517 w 1688"/>
              <a:gd name="T5" fmla="*/ 471 h 1066"/>
              <a:gd name="T6" fmla="*/ 798 w 1688"/>
              <a:gd name="T7" fmla="*/ 28 h 1066"/>
              <a:gd name="T8" fmla="*/ 181 w 1688"/>
              <a:gd name="T9" fmla="*/ 333 h 1066"/>
              <a:gd name="T10" fmla="*/ 420 w 1688"/>
              <a:gd name="T11" fmla="*/ 1066 h 1066"/>
            </a:gdLst>
            <a:ahLst/>
            <a:cxnLst>
              <a:cxn ang="0">
                <a:pos x="T0" y="T1"/>
              </a:cxn>
              <a:cxn ang="0">
                <a:pos x="T2" y="T3"/>
              </a:cxn>
              <a:cxn ang="0">
                <a:pos x="T4" y="T5"/>
              </a:cxn>
              <a:cxn ang="0">
                <a:pos x="T6" y="T7"/>
              </a:cxn>
              <a:cxn ang="0">
                <a:pos x="T8" y="T9"/>
              </a:cxn>
              <a:cxn ang="0">
                <a:pos x="T10" y="T11"/>
              </a:cxn>
            </a:cxnLst>
            <a:rect l="0" t="0" r="r" b="b"/>
            <a:pathLst>
              <a:path w="1688" h="1066">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9" name="Freeform 8">
            <a:extLst>
              <a:ext uri="{FF2B5EF4-FFF2-40B4-BE49-F238E27FC236}">
                <a16:creationId xmlns:a16="http://schemas.microsoft.com/office/drawing/2014/main" xmlns="" id="{9B8051E0-19D7-43E1-BFD9-E6DBFEB3A3F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1061" y="542347"/>
            <a:ext cx="10334625" cy="6322075"/>
          </a:xfrm>
          <a:custGeom>
            <a:avLst/>
            <a:gdLst>
              <a:gd name="T0" fmla="*/ 1873 w 2171"/>
              <a:gd name="T1" fmla="*/ 1326 h 1326"/>
              <a:gd name="T2" fmla="*/ 1609 w 2171"/>
              <a:gd name="T3" fmla="*/ 473 h 1326"/>
              <a:gd name="T4" fmla="*/ 880 w 2171"/>
              <a:gd name="T5" fmla="*/ 63 h 1326"/>
              <a:gd name="T6" fmla="*/ 0 w 2171"/>
              <a:gd name="T7" fmla="*/ 423 h 1326"/>
            </a:gdLst>
            <a:ahLst/>
            <a:cxnLst>
              <a:cxn ang="0">
                <a:pos x="T0" y="T1"/>
              </a:cxn>
              <a:cxn ang="0">
                <a:pos x="T2" y="T3"/>
              </a:cxn>
              <a:cxn ang="0">
                <a:pos x="T4" y="T5"/>
              </a:cxn>
              <a:cxn ang="0">
                <a:pos x="T6" y="T7"/>
              </a:cxn>
            </a:cxnLst>
            <a:rect l="0" t="0" r="r" b="b"/>
            <a:pathLst>
              <a:path w="2171" h="1326">
                <a:moveTo>
                  <a:pt x="1873" y="1326"/>
                </a:moveTo>
                <a:cubicBezTo>
                  <a:pt x="2171" y="1045"/>
                  <a:pt x="1825" y="678"/>
                  <a:pt x="1609" y="473"/>
                </a:cubicBezTo>
                <a:cubicBezTo>
                  <a:pt x="1406" y="281"/>
                  <a:pt x="1159" y="116"/>
                  <a:pt x="880" y="63"/>
                </a:cubicBezTo>
                <a:cubicBezTo>
                  <a:pt x="545" y="0"/>
                  <a:pt x="214" y="161"/>
                  <a:pt x="0" y="423"/>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9">
            <a:extLst>
              <a:ext uri="{FF2B5EF4-FFF2-40B4-BE49-F238E27FC236}">
                <a16:creationId xmlns:a16="http://schemas.microsoft.com/office/drawing/2014/main" xmlns="" id="{4EDB2B02-86A2-46F5-A4BE-B7D9B10411D6}"/>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3701" y="6178751"/>
            <a:ext cx="504825" cy="681527"/>
          </a:xfrm>
          <a:custGeom>
            <a:avLst/>
            <a:gdLst>
              <a:gd name="T0" fmla="*/ 0 w 106"/>
              <a:gd name="T1" fmla="*/ 0 h 143"/>
              <a:gd name="T2" fmla="*/ 106 w 106"/>
              <a:gd name="T3" fmla="*/ 143 h 143"/>
            </a:gdLst>
            <a:ahLst/>
            <a:cxnLst>
              <a:cxn ang="0">
                <a:pos x="T0" y="T1"/>
              </a:cxn>
              <a:cxn ang="0">
                <a:pos x="T2" y="T3"/>
              </a:cxn>
            </a:cxnLst>
            <a:rect l="0" t="0" r="r" b="b"/>
            <a:pathLst>
              <a:path w="106" h="143">
                <a:moveTo>
                  <a:pt x="0" y="0"/>
                </a:moveTo>
                <a:cubicBezTo>
                  <a:pt x="35" y="54"/>
                  <a:pt x="70" y="101"/>
                  <a:pt x="106" y="143"/>
                </a:cubicBezTo>
              </a:path>
            </a:pathLst>
          </a:custGeom>
          <a:noFill/>
          <a:ln w="4763"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3" name="Freeform 10">
            <a:extLst>
              <a:ext uri="{FF2B5EF4-FFF2-40B4-BE49-F238E27FC236}">
                <a16:creationId xmlns:a16="http://schemas.microsoft.com/office/drawing/2014/main" xmlns="" id="{43954639-FB5D-41F4-9560-6F6DFE77842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1061" y="-59376"/>
            <a:ext cx="11091863" cy="6923796"/>
          </a:xfrm>
          <a:custGeom>
            <a:avLst/>
            <a:gdLst>
              <a:gd name="T0" fmla="*/ 2046 w 2330"/>
              <a:gd name="T1" fmla="*/ 1452 h 1452"/>
              <a:gd name="T2" fmla="*/ 1813 w 2330"/>
              <a:gd name="T3" fmla="*/ 601 h 1452"/>
              <a:gd name="T4" fmla="*/ 956 w 2330"/>
              <a:gd name="T5" fmla="*/ 97 h 1452"/>
              <a:gd name="T6" fmla="*/ 0 w 2330"/>
              <a:gd name="T7" fmla="*/ 366 h 1452"/>
            </a:gdLst>
            <a:ahLst/>
            <a:cxnLst>
              <a:cxn ang="0">
                <a:pos x="T0" y="T1"/>
              </a:cxn>
              <a:cxn ang="0">
                <a:pos x="T2" y="T3"/>
              </a:cxn>
              <a:cxn ang="0">
                <a:pos x="T4" y="T5"/>
              </a:cxn>
              <a:cxn ang="0">
                <a:pos x="T6" y="T7"/>
              </a:cxn>
            </a:cxnLst>
            <a:rect l="0" t="0" r="r" b="b"/>
            <a:pathLst>
              <a:path w="2330" h="1452">
                <a:moveTo>
                  <a:pt x="2046" y="1452"/>
                </a:moveTo>
                <a:cubicBezTo>
                  <a:pt x="2330" y="1153"/>
                  <a:pt x="2049" y="821"/>
                  <a:pt x="1813" y="601"/>
                </a:cubicBezTo>
                <a:cubicBezTo>
                  <a:pt x="1569" y="375"/>
                  <a:pt x="1282" y="179"/>
                  <a:pt x="956" y="97"/>
                </a:cubicBezTo>
                <a:cubicBezTo>
                  <a:pt x="572" y="0"/>
                  <a:pt x="292" y="101"/>
                  <a:pt x="0" y="366"/>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Freeform 12">
            <a:extLst>
              <a:ext uri="{FF2B5EF4-FFF2-40B4-BE49-F238E27FC236}">
                <a16:creationId xmlns:a16="http://schemas.microsoft.com/office/drawing/2014/main" xmlns="" id="{E898931C-0323-41FA-A036-20F818B1FF8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1061" y="-1916"/>
            <a:ext cx="1057275" cy="614491"/>
          </a:xfrm>
          <a:custGeom>
            <a:avLst/>
            <a:gdLst>
              <a:gd name="T0" fmla="*/ 222 w 222"/>
              <a:gd name="T1" fmla="*/ 0 h 129"/>
              <a:gd name="T2" fmla="*/ 0 w 222"/>
              <a:gd name="T3" fmla="*/ 129 h 129"/>
            </a:gdLst>
            <a:ahLst/>
            <a:cxnLst>
              <a:cxn ang="0">
                <a:pos x="T0" y="T1"/>
              </a:cxn>
              <a:cxn ang="0">
                <a:pos x="T2" y="T3"/>
              </a:cxn>
            </a:cxnLst>
            <a:rect l="0" t="0" r="r" b="b"/>
            <a:pathLst>
              <a:path w="222" h="129">
                <a:moveTo>
                  <a:pt x="222" y="0"/>
                </a:moveTo>
                <a:cubicBezTo>
                  <a:pt x="152" y="35"/>
                  <a:pt x="76" y="78"/>
                  <a:pt x="0" y="129"/>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7" name="Freeform 14">
            <a:extLst>
              <a:ext uri="{FF2B5EF4-FFF2-40B4-BE49-F238E27FC236}">
                <a16:creationId xmlns:a16="http://schemas.microsoft.com/office/drawing/2014/main" xmlns="" id="{89AFE9DD-0792-4B98-B4EB-97ACA17E6AA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3701" y="-6705"/>
            <a:ext cx="595313" cy="352734"/>
          </a:xfrm>
          <a:custGeom>
            <a:avLst/>
            <a:gdLst>
              <a:gd name="T0" fmla="*/ 125 w 125"/>
              <a:gd name="T1" fmla="*/ 0 h 74"/>
              <a:gd name="T2" fmla="*/ 0 w 125"/>
              <a:gd name="T3" fmla="*/ 74 h 74"/>
            </a:gdLst>
            <a:ahLst/>
            <a:cxnLst>
              <a:cxn ang="0">
                <a:pos x="T0" y="T1"/>
              </a:cxn>
              <a:cxn ang="0">
                <a:pos x="T2" y="T3"/>
              </a:cxn>
            </a:cxnLst>
            <a:rect l="0" t="0" r="r" b="b"/>
            <a:pathLst>
              <a:path w="125" h="74">
                <a:moveTo>
                  <a:pt x="125" y="0"/>
                </a:moveTo>
                <a:cubicBezTo>
                  <a:pt x="85" y="22"/>
                  <a:pt x="43" y="47"/>
                  <a:pt x="0" y="74"/>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9" name="Freeform 16">
            <a:extLst>
              <a:ext uri="{FF2B5EF4-FFF2-40B4-BE49-F238E27FC236}">
                <a16:creationId xmlns:a16="http://schemas.microsoft.com/office/drawing/2014/main" xmlns="" id="{3981F5C4-9AE1-404E-AF44-A4E6DB374F9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1061" y="-1916"/>
            <a:ext cx="357188" cy="213875"/>
          </a:xfrm>
          <a:custGeom>
            <a:avLst/>
            <a:gdLst>
              <a:gd name="T0" fmla="*/ 75 w 75"/>
              <a:gd name="T1" fmla="*/ 0 h 45"/>
              <a:gd name="T2" fmla="*/ 0 w 75"/>
              <a:gd name="T3" fmla="*/ 45 h 45"/>
            </a:gdLst>
            <a:ahLst/>
            <a:cxnLst>
              <a:cxn ang="0">
                <a:pos x="T0" y="T1"/>
              </a:cxn>
              <a:cxn ang="0">
                <a:pos x="T2" y="T3"/>
              </a:cxn>
            </a:cxnLst>
            <a:rect l="0" t="0" r="r" b="b"/>
            <a:pathLst>
              <a:path w="75" h="45">
                <a:moveTo>
                  <a:pt x="75" y="0"/>
                </a:moveTo>
                <a:cubicBezTo>
                  <a:pt x="50" y="14"/>
                  <a:pt x="25" y="29"/>
                  <a:pt x="0" y="45"/>
                </a:cubicBezTo>
              </a:path>
            </a:pathLst>
          </a:custGeom>
          <a:noFill/>
          <a:ln w="12700" cap="flat">
            <a:solidFill>
              <a:schemeClr val="tx1">
                <a:alpha val="20000"/>
              </a:schemeClr>
            </a:solidFill>
            <a:prstDash val="dashDot"/>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1" name="Freeform 11">
            <a:extLst>
              <a:ext uri="{FF2B5EF4-FFF2-40B4-BE49-F238E27FC236}">
                <a16:creationId xmlns:a16="http://schemas.microsoft.com/office/drawing/2014/main" xmlns="" id="{763C1781-8726-4FAC-8C45-FF40376BE40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5426601" y="-1916"/>
            <a:ext cx="5788025" cy="6847184"/>
          </a:xfrm>
          <a:custGeom>
            <a:avLst/>
            <a:gdLst>
              <a:gd name="T0" fmla="*/ 1094 w 1216"/>
              <a:gd name="T1" fmla="*/ 1436 h 1436"/>
              <a:gd name="T2" fmla="*/ 709 w 1216"/>
              <a:gd name="T3" fmla="*/ 551 h 1436"/>
              <a:gd name="T4" fmla="*/ 0 w 1216"/>
              <a:gd name="T5" fmla="*/ 0 h 1436"/>
            </a:gdLst>
            <a:ahLst/>
            <a:cxnLst>
              <a:cxn ang="0">
                <a:pos x="T0" y="T1"/>
              </a:cxn>
              <a:cxn ang="0">
                <a:pos x="T2" y="T3"/>
              </a:cxn>
              <a:cxn ang="0">
                <a:pos x="T4" y="T5"/>
              </a:cxn>
            </a:cxnLst>
            <a:rect l="0" t="0" r="r" b="b"/>
            <a:pathLst>
              <a:path w="1216" h="1436">
                <a:moveTo>
                  <a:pt x="1094" y="1436"/>
                </a:moveTo>
                <a:cubicBezTo>
                  <a:pt x="1216" y="1114"/>
                  <a:pt x="904" y="770"/>
                  <a:pt x="709" y="551"/>
                </a:cubicBezTo>
                <a:cubicBezTo>
                  <a:pt x="509" y="327"/>
                  <a:pt x="274" y="127"/>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3" name="Freeform 21">
            <a:extLst>
              <a:ext uri="{FF2B5EF4-FFF2-40B4-BE49-F238E27FC236}">
                <a16:creationId xmlns:a16="http://schemas.microsoft.com/office/drawing/2014/main" xmlns="" id="{301491B5-56C7-43DC-A3D9-861EECCA056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9235014" y="2872"/>
            <a:ext cx="2951163" cy="2555325"/>
          </a:xfrm>
          <a:custGeom>
            <a:avLst/>
            <a:gdLst>
              <a:gd name="T0" fmla="*/ 620 w 620"/>
              <a:gd name="T1" fmla="*/ 536 h 536"/>
              <a:gd name="T2" fmla="*/ 0 w 620"/>
              <a:gd name="T3" fmla="*/ 0 h 536"/>
            </a:gdLst>
            <a:ahLst/>
            <a:cxnLst>
              <a:cxn ang="0">
                <a:pos x="T0" y="T1"/>
              </a:cxn>
              <a:cxn ang="0">
                <a:pos x="T2" y="T3"/>
              </a:cxn>
            </a:cxnLst>
            <a:rect l="0" t="0" r="r" b="b"/>
            <a:pathLst>
              <a:path w="620" h="536">
                <a:moveTo>
                  <a:pt x="620" y="536"/>
                </a:moveTo>
                <a:cubicBezTo>
                  <a:pt x="404" y="314"/>
                  <a:pt x="196" y="138"/>
                  <a:pt x="0" y="0"/>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itel 2"/>
          <p:cNvSpPr>
            <a:spLocks noGrp="1"/>
          </p:cNvSpPr>
          <p:nvPr>
            <p:ph type="ctrTitle"/>
          </p:nvPr>
        </p:nvSpPr>
        <p:spPr>
          <a:xfrm>
            <a:off x="8842248" y="1481328"/>
            <a:ext cx="2926080" cy="2468880"/>
          </a:xfrm>
        </p:spPr>
        <p:txBody>
          <a:bodyPr>
            <a:normAutofit/>
          </a:bodyPr>
          <a:lstStyle/>
          <a:p>
            <a:pPr algn="l"/>
            <a:r>
              <a:rPr lang="de-DE" sz="4000"/>
              <a:t>3 Counties Energy Agency</a:t>
            </a:r>
          </a:p>
        </p:txBody>
      </p:sp>
      <p:sp>
        <p:nvSpPr>
          <p:cNvPr id="4" name="Untertitel 3"/>
          <p:cNvSpPr>
            <a:spLocks noGrp="1"/>
          </p:cNvSpPr>
          <p:nvPr>
            <p:ph type="subTitle" idx="1"/>
          </p:nvPr>
        </p:nvSpPr>
        <p:spPr>
          <a:xfrm>
            <a:off x="8842248" y="4078224"/>
            <a:ext cx="2926080" cy="1307592"/>
          </a:xfrm>
        </p:spPr>
        <p:txBody>
          <a:bodyPr>
            <a:normAutofit/>
          </a:bodyPr>
          <a:lstStyle/>
          <a:p>
            <a:pPr algn="l"/>
            <a:r>
              <a:rPr lang="de-DE" sz="2000"/>
              <a:t>Paddy Phelan CEO</a:t>
            </a:r>
          </a:p>
          <a:p>
            <a:pPr algn="l"/>
            <a:r>
              <a:rPr lang="de-DE" sz="2000"/>
              <a:t>REGENERGY </a:t>
            </a:r>
          </a:p>
        </p:txBody>
      </p:sp>
      <p:sp>
        <p:nvSpPr>
          <p:cNvPr id="35" name="Freeform 22">
            <a:extLst>
              <a:ext uri="{FF2B5EF4-FFF2-40B4-BE49-F238E27FC236}">
                <a16:creationId xmlns:a16="http://schemas.microsoft.com/office/drawing/2014/main" xmlns="" id="{237E2353-22DF-46E0-A200-FB30F8F394E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10020826" y="-1916"/>
            <a:ext cx="2165350" cy="1358265"/>
          </a:xfrm>
          <a:custGeom>
            <a:avLst/>
            <a:gdLst>
              <a:gd name="T0" fmla="*/ 0 w 455"/>
              <a:gd name="T1" fmla="*/ 0 h 285"/>
              <a:gd name="T2" fmla="*/ 455 w 455"/>
              <a:gd name="T3" fmla="*/ 285 h 285"/>
            </a:gdLst>
            <a:ahLst/>
            <a:cxnLst>
              <a:cxn ang="0">
                <a:pos x="T0" y="T1"/>
              </a:cxn>
              <a:cxn ang="0">
                <a:pos x="T2" y="T3"/>
              </a:cxn>
            </a:cxnLst>
            <a:rect l="0" t="0" r="r" b="b"/>
            <a:pathLst>
              <a:path w="455" h="285">
                <a:moveTo>
                  <a:pt x="0" y="0"/>
                </a:moveTo>
                <a:cubicBezTo>
                  <a:pt x="153" y="85"/>
                  <a:pt x="308" y="180"/>
                  <a:pt x="455" y="285"/>
                </a:cubicBezTo>
              </a:path>
            </a:pathLst>
          </a:custGeom>
          <a:noFill/>
          <a:ln w="9525" cap="flat">
            <a:solidFill>
              <a:schemeClr val="tx1">
                <a:alpha val="20000"/>
              </a:schemeClr>
            </a:solidFill>
            <a:prstDash val="dash"/>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7" name="Freeform 23">
            <a:extLst>
              <a:ext uri="{FF2B5EF4-FFF2-40B4-BE49-F238E27FC236}">
                <a16:creationId xmlns:a16="http://schemas.microsoft.com/office/drawing/2014/main" xmlns="" id="{DD6138DB-057B-45F7-A5F4-E7BFDA20D02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bwMode="auto">
          <a:xfrm>
            <a:off x="11290826" y="-1916"/>
            <a:ext cx="895350" cy="534687"/>
          </a:xfrm>
          <a:custGeom>
            <a:avLst/>
            <a:gdLst>
              <a:gd name="T0" fmla="*/ 0 w 188"/>
              <a:gd name="T1" fmla="*/ 0 h 112"/>
              <a:gd name="T2" fmla="*/ 188 w 188"/>
              <a:gd name="T3" fmla="*/ 112 h 112"/>
            </a:gdLst>
            <a:ahLst/>
            <a:cxnLst>
              <a:cxn ang="0">
                <a:pos x="T0" y="T1"/>
              </a:cxn>
              <a:cxn ang="0">
                <a:pos x="T2" y="T3"/>
              </a:cxn>
            </a:cxnLst>
            <a:rect l="0" t="0" r="r" b="b"/>
            <a:pathLst>
              <a:path w="188" h="112">
                <a:moveTo>
                  <a:pt x="0" y="0"/>
                </a:moveTo>
                <a:cubicBezTo>
                  <a:pt x="63" y="36"/>
                  <a:pt x="126" y="73"/>
                  <a:pt x="188" y="112"/>
                </a:cubicBezTo>
              </a:path>
            </a:pathLst>
          </a:custGeom>
          <a:noFill/>
          <a:ln w="9525" cap="flat">
            <a:solidFill>
              <a:schemeClr val="tx1">
                <a:alpha val="2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Freeform: Shape 38">
            <a:extLst>
              <a:ext uri="{FF2B5EF4-FFF2-40B4-BE49-F238E27FC236}">
                <a16:creationId xmlns:a16="http://schemas.microsoft.com/office/drawing/2014/main" xmlns="" id="{79A54AB1-B64F-4843-BFAB-81CB74E66B65}"/>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931529">
            <a:off x="752078" y="2218040"/>
            <a:ext cx="4418757" cy="4259609"/>
          </a:xfrm>
          <a:custGeom>
            <a:avLst/>
            <a:gdLst>
              <a:gd name="connsiteX0" fmla="*/ 404107 w 4507111"/>
              <a:gd name="connsiteY0" fmla="*/ 0 h 4344781"/>
              <a:gd name="connsiteX1" fmla="*/ 371857 w 4507111"/>
              <a:gd name="connsiteY1" fmla="*/ 117359 h 4344781"/>
              <a:gd name="connsiteX2" fmla="*/ 307833 w 4507111"/>
              <a:gd name="connsiteY2" fmla="*/ 632970 h 4344781"/>
              <a:gd name="connsiteX3" fmla="*/ 3569418 w 4507111"/>
              <a:gd name="connsiteY3" fmla="*/ 4141149 h 4344781"/>
              <a:gd name="connsiteX4" fmla="*/ 4440861 w 4507111"/>
              <a:gd name="connsiteY4" fmla="*/ 4332480 h 4344781"/>
              <a:gd name="connsiteX5" fmla="*/ 4507111 w 4507111"/>
              <a:gd name="connsiteY5" fmla="*/ 4341752 h 4344781"/>
              <a:gd name="connsiteX6" fmla="*/ 4296045 w 4507111"/>
              <a:gd name="connsiteY6" fmla="*/ 4344781 h 4344781"/>
              <a:gd name="connsiteX7" fmla="*/ 3749565 w 4507111"/>
              <a:gd name="connsiteY7" fmla="*/ 4321853 h 4344781"/>
              <a:gd name="connsiteX8" fmla="*/ 36764 w 4507111"/>
              <a:gd name="connsiteY8" fmla="*/ 1629794 h 4344781"/>
              <a:gd name="connsiteX9" fmla="*/ 300069 w 4507111"/>
              <a:gd name="connsiteY9" fmla="*/ 144750 h 4344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07111" h="4344781">
                <a:moveTo>
                  <a:pt x="404107" y="0"/>
                </a:moveTo>
                <a:lnTo>
                  <a:pt x="371857" y="117359"/>
                </a:lnTo>
                <a:cubicBezTo>
                  <a:pt x="333827" y="278567"/>
                  <a:pt x="311875" y="450459"/>
                  <a:pt x="307833" y="632970"/>
                </a:cubicBezTo>
                <a:cubicBezTo>
                  <a:pt x="264711" y="2579752"/>
                  <a:pt x="2253987" y="3769243"/>
                  <a:pt x="3569418" y="4141149"/>
                </a:cubicBezTo>
                <a:cubicBezTo>
                  <a:pt x="3816061" y="4210881"/>
                  <a:pt x="4114807" y="4279754"/>
                  <a:pt x="4440861" y="4332480"/>
                </a:cubicBezTo>
                <a:lnTo>
                  <a:pt x="4507111" y="4341752"/>
                </a:lnTo>
                <a:lnTo>
                  <a:pt x="4296045" y="4344781"/>
                </a:lnTo>
                <a:cubicBezTo>
                  <a:pt x="4097363" y="4343711"/>
                  <a:pt x="3912623" y="4335104"/>
                  <a:pt x="3749565" y="4321853"/>
                </a:cubicBezTo>
                <a:cubicBezTo>
                  <a:pt x="2445102" y="4215850"/>
                  <a:pt x="356405" y="3466499"/>
                  <a:pt x="36764" y="1629794"/>
                </a:cubicBezTo>
                <a:cubicBezTo>
                  <a:pt x="-63123" y="1055823"/>
                  <a:pt x="45741" y="555869"/>
                  <a:pt x="300069" y="144750"/>
                </a:cubicBezTo>
                <a:close/>
              </a:path>
            </a:pathLst>
          </a:cu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Rockwell" panose="02060603020205020403"/>
              <a:ea typeface="+mn-ea"/>
              <a:cs typeface="+mn-cs"/>
            </a:endParaRPr>
          </a:p>
        </p:txBody>
      </p:sp>
      <p:pic>
        <p:nvPicPr>
          <p:cNvPr id="8" name="Picture 7" descr="Logo, company name&#10;&#10;Description automatically generated">
            <a:extLst>
              <a:ext uri="{FF2B5EF4-FFF2-40B4-BE49-F238E27FC236}">
                <a16:creationId xmlns:a16="http://schemas.microsoft.com/office/drawing/2014/main" xmlns="" id="{326866BA-5440-4BDC-9631-A0257E5FF105}"/>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b="14103"/>
          <a:stretch/>
        </p:blipFill>
        <p:spPr>
          <a:xfrm>
            <a:off x="921910" y="465243"/>
            <a:ext cx="7761924" cy="5343065"/>
          </a:xfrm>
          <a:custGeom>
            <a:avLst/>
            <a:gdLst/>
            <a:ahLst/>
            <a:cxnLst/>
            <a:rect l="l" t="t" r="r" b="b"/>
            <a:pathLst>
              <a:path w="7761924" h="5343065">
                <a:moveTo>
                  <a:pt x="3025687" y="76"/>
                </a:moveTo>
                <a:cubicBezTo>
                  <a:pt x="3140786" y="756"/>
                  <a:pt x="3256631" y="6055"/>
                  <a:pt x="3372722" y="16088"/>
                </a:cubicBezTo>
                <a:cubicBezTo>
                  <a:pt x="5230178" y="176616"/>
                  <a:pt x="7761924" y="1424594"/>
                  <a:pt x="7761924" y="3316816"/>
                </a:cubicBezTo>
                <a:cubicBezTo>
                  <a:pt x="7646022" y="5237647"/>
                  <a:pt x="4988715" y="5423921"/>
                  <a:pt x="3701109" y="5320611"/>
                </a:cubicBezTo>
                <a:cubicBezTo>
                  <a:pt x="2413504" y="5217301"/>
                  <a:pt x="351800" y="4486992"/>
                  <a:pt x="36290" y="2696959"/>
                </a:cubicBezTo>
                <a:cubicBezTo>
                  <a:pt x="-259500" y="1018804"/>
                  <a:pt x="1299198" y="-10133"/>
                  <a:pt x="3025687" y="76"/>
                </a:cubicBezTo>
                <a:close/>
              </a:path>
            </a:pathLst>
          </a:custGeom>
        </p:spPr>
      </p:pic>
    </p:spTree>
    <p:extLst>
      <p:ext uri="{BB962C8B-B14F-4D97-AF65-F5344CB8AC3E}">
        <p14:creationId xmlns:p14="http://schemas.microsoft.com/office/powerpoint/2010/main" val="7015400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5D60E94D-D1D5-4BC7-8689-AB9BB0772E21}"/>
              </a:ext>
            </a:extLst>
          </p:cNvPr>
          <p:cNvPicPr>
            <a:picLocks noChangeAspect="1"/>
          </p:cNvPicPr>
          <p:nvPr/>
        </p:nvPicPr>
        <p:blipFill>
          <a:blip r:embed="rId3"/>
          <a:stretch>
            <a:fillRect/>
          </a:stretch>
        </p:blipFill>
        <p:spPr>
          <a:xfrm>
            <a:off x="9104569" y="0"/>
            <a:ext cx="1431885" cy="1273820"/>
          </a:xfrm>
          <a:prstGeom prst="rect">
            <a:avLst/>
          </a:prstGeom>
        </p:spPr>
      </p:pic>
      <p:pic>
        <p:nvPicPr>
          <p:cNvPr id="2" name="Picture 1">
            <a:extLst>
              <a:ext uri="{FF2B5EF4-FFF2-40B4-BE49-F238E27FC236}">
                <a16:creationId xmlns:a16="http://schemas.microsoft.com/office/drawing/2014/main" xmlns="" id="{21A69CD7-26FA-402F-B508-1574F85BE0B3}"/>
              </a:ext>
            </a:extLst>
          </p:cNvPr>
          <p:cNvPicPr>
            <a:picLocks noChangeAspect="1"/>
          </p:cNvPicPr>
          <p:nvPr/>
        </p:nvPicPr>
        <p:blipFill>
          <a:blip r:embed="rId4"/>
          <a:stretch>
            <a:fillRect/>
          </a:stretch>
        </p:blipFill>
        <p:spPr>
          <a:xfrm>
            <a:off x="4580194" y="901148"/>
            <a:ext cx="4524375" cy="5638800"/>
          </a:xfrm>
          <a:prstGeom prst="rect">
            <a:avLst/>
          </a:prstGeom>
        </p:spPr>
      </p:pic>
    </p:spTree>
    <p:extLst>
      <p:ext uri="{BB962C8B-B14F-4D97-AF65-F5344CB8AC3E}">
        <p14:creationId xmlns:p14="http://schemas.microsoft.com/office/powerpoint/2010/main" val="4267723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xmlns="" id="{A4AC5506-6312-4701-8D3C-40187889A94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8BF44317-90A9-4853-B75C-076284786746}"/>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dirty="0">
                <a:solidFill>
                  <a:schemeClr val="bg1"/>
                </a:solidFill>
                <a:latin typeface="+mj-lt"/>
                <a:ea typeface="+mj-ea"/>
                <a:cs typeface="+mj-cs"/>
              </a:rPr>
              <a:t>Current Status – Going Well!!</a:t>
            </a:r>
          </a:p>
        </p:txBody>
      </p:sp>
      <p:graphicFrame>
        <p:nvGraphicFramePr>
          <p:cNvPr id="3" name="Table 2">
            <a:extLst>
              <a:ext uri="{FF2B5EF4-FFF2-40B4-BE49-F238E27FC236}">
                <a16:creationId xmlns:a16="http://schemas.microsoft.com/office/drawing/2014/main" xmlns="" id="{9AB52B29-EC4F-4E33-AC34-7D58C714ADB8}"/>
              </a:ext>
            </a:extLst>
          </p:cNvPr>
          <p:cNvGraphicFramePr>
            <a:graphicFrameLocks noGrp="1"/>
          </p:cNvGraphicFramePr>
          <p:nvPr>
            <p:extLst>
              <p:ext uri="{D42A27DB-BD31-4B8C-83A1-F6EECF244321}">
                <p14:modId xmlns:p14="http://schemas.microsoft.com/office/powerpoint/2010/main" val="2950475790"/>
              </p:ext>
            </p:extLst>
          </p:nvPr>
        </p:nvGraphicFramePr>
        <p:xfrm>
          <a:off x="556532" y="1675227"/>
          <a:ext cx="10786138" cy="4394199"/>
        </p:xfrm>
        <a:graphic>
          <a:graphicData uri="http://schemas.openxmlformats.org/drawingml/2006/table">
            <a:tbl>
              <a:tblPr firstRow="1" firstCol="1" bandRow="1">
                <a:noFill/>
                <a:tableStyleId>{5C22544A-7EE6-4342-B048-85BDC9FD1C3A}</a:tableStyleId>
              </a:tblPr>
              <a:tblGrid>
                <a:gridCol w="10786138">
                  <a:extLst>
                    <a:ext uri="{9D8B030D-6E8A-4147-A177-3AD203B41FA5}">
                      <a16:colId xmlns:a16="http://schemas.microsoft.com/office/drawing/2014/main" xmlns="" val="2535308642"/>
                    </a:ext>
                  </a:extLst>
                </a:gridCol>
              </a:tblGrid>
              <a:tr h="4394199">
                <a:tc>
                  <a:txBody>
                    <a:bodyPr/>
                    <a:lstStyle/>
                    <a:p>
                      <a:pPr>
                        <a:tabLst>
                          <a:tab pos="1637665" algn="l"/>
                        </a:tabLst>
                      </a:pPr>
                      <a:r>
                        <a:rPr lang="en-GB" sz="1200" b="1" dirty="0">
                          <a:solidFill>
                            <a:schemeClr val="tx1">
                              <a:lumMod val="75000"/>
                              <a:lumOff val="25000"/>
                            </a:schemeClr>
                          </a:solidFill>
                          <a:effectLst/>
                        </a:rPr>
                        <a:t>Where We Stand:     </a:t>
                      </a:r>
                    </a:p>
                    <a:p>
                      <a:pPr>
                        <a:tabLst>
                          <a:tab pos="1637665" algn="l"/>
                        </a:tabLst>
                      </a:pPr>
                      <a:endParaRPr lang="en-IE" sz="1200" b="1" dirty="0">
                        <a:solidFill>
                          <a:schemeClr val="tx1">
                            <a:lumMod val="75000"/>
                            <a:lumOff val="25000"/>
                          </a:schemeClr>
                        </a:solidFill>
                        <a:effectLst/>
                      </a:endParaRPr>
                    </a:p>
                    <a:p>
                      <a:pPr algn="just">
                        <a:tabLst>
                          <a:tab pos="1637665" algn="l"/>
                        </a:tabLst>
                      </a:pPr>
                      <a:r>
                        <a:rPr lang="en-GB" sz="1200" b="1" dirty="0">
                          <a:solidFill>
                            <a:schemeClr val="tx1">
                              <a:lumMod val="75000"/>
                              <a:lumOff val="25000"/>
                            </a:schemeClr>
                          </a:solidFill>
                          <a:effectLst/>
                        </a:rPr>
                        <a:t>In recent years there has been significant progress on a range of policy areas at the national level such as the Climate Action Plan and the Renewable Electricity Support Scheme (RESS).  The new Programme for Government has set ambitious targets and has committed to an average 7% per annum reduction in overall GHG emissions from 2021 to 2030 and to achieve a net zero emissions by 2050. This will be copper fastened in the new Climate Action Bill October 2020. </a:t>
                      </a:r>
                    </a:p>
                    <a:p>
                      <a:pPr algn="just">
                        <a:tabLst>
                          <a:tab pos="1637665" algn="l"/>
                        </a:tabLst>
                      </a:pPr>
                      <a:endParaRPr lang="en-GB" sz="1200" b="1" dirty="0">
                        <a:solidFill>
                          <a:schemeClr val="tx1">
                            <a:lumMod val="75000"/>
                            <a:lumOff val="25000"/>
                          </a:schemeClr>
                        </a:solidFill>
                        <a:effectLst/>
                      </a:endParaRPr>
                    </a:p>
                    <a:p>
                      <a:pPr algn="just">
                        <a:tabLst>
                          <a:tab pos="1637665" algn="l"/>
                        </a:tabLst>
                      </a:pPr>
                      <a:r>
                        <a:rPr lang="en-GB" sz="1200" b="1" dirty="0">
                          <a:solidFill>
                            <a:schemeClr val="tx1">
                              <a:lumMod val="75000"/>
                              <a:lumOff val="25000"/>
                            </a:schemeClr>
                          </a:solidFill>
                          <a:effectLst/>
                        </a:rPr>
                        <a:t>This is all in the backdrop of EU legislation such as REDII, the recast Electricity Directive (EU 2019/944) and the recast Renewable Energy Directive (EU 2018/2001). The Clean Energy Package (CEP) contains two definitions of energy communities: Citizen Energy Communities (CECs) and Renewable Energy Communities (RECs). Both these definitions are framed such that a legal entity to establish ownership, governance, commercial activity etc. is required to enable communities to participate in energy-related activities.  </a:t>
                      </a:r>
                      <a:endParaRPr lang="en-IE" sz="1200" b="1" dirty="0">
                        <a:solidFill>
                          <a:schemeClr val="tx1">
                            <a:lumMod val="75000"/>
                            <a:lumOff val="25000"/>
                          </a:schemeClr>
                        </a:solidFill>
                        <a:effectLst/>
                      </a:endParaRPr>
                    </a:p>
                    <a:p>
                      <a:pPr algn="just">
                        <a:tabLst>
                          <a:tab pos="1637665" algn="l"/>
                        </a:tabLst>
                      </a:pPr>
                      <a:endParaRPr lang="en-GB" sz="1200" b="1" dirty="0">
                        <a:solidFill>
                          <a:schemeClr val="tx1">
                            <a:lumMod val="75000"/>
                            <a:lumOff val="25000"/>
                          </a:schemeClr>
                        </a:solidFill>
                        <a:effectLst/>
                      </a:endParaRPr>
                    </a:p>
                    <a:p>
                      <a:pPr algn="just">
                        <a:tabLst>
                          <a:tab pos="1637665" algn="l"/>
                        </a:tabLst>
                      </a:pPr>
                      <a:r>
                        <a:rPr lang="en-GB" sz="1200" b="1" dirty="0">
                          <a:solidFill>
                            <a:schemeClr val="tx1">
                              <a:lumMod val="75000"/>
                              <a:lumOff val="25000"/>
                            </a:schemeClr>
                          </a:solidFill>
                          <a:effectLst/>
                        </a:rPr>
                        <a:t>Citizen participation is central, and they need to be  key stakeholders in the transformation to clean energy and a low carbon society. Without community support and buy-in, developers and planners will meet huge opposition and encounter NIMBYism (Not In My Back Yard). </a:t>
                      </a:r>
                      <a:endParaRPr lang="en-IE" sz="1200" b="1" dirty="0">
                        <a:solidFill>
                          <a:schemeClr val="tx1">
                            <a:lumMod val="75000"/>
                            <a:lumOff val="25000"/>
                          </a:schemeClr>
                        </a:solidFill>
                        <a:effectLst/>
                      </a:endParaRPr>
                    </a:p>
                    <a:p>
                      <a:pPr algn="just">
                        <a:tabLst>
                          <a:tab pos="1637665" algn="l"/>
                        </a:tabLst>
                      </a:pPr>
                      <a:endParaRPr lang="en-GB" sz="1200" b="1" dirty="0">
                        <a:solidFill>
                          <a:schemeClr val="tx1">
                            <a:lumMod val="75000"/>
                            <a:lumOff val="25000"/>
                          </a:schemeClr>
                        </a:solidFill>
                        <a:effectLst/>
                      </a:endParaRPr>
                    </a:p>
                    <a:p>
                      <a:pPr algn="just">
                        <a:tabLst>
                          <a:tab pos="1637665" algn="l"/>
                        </a:tabLst>
                      </a:pPr>
                      <a:r>
                        <a:rPr lang="en-GB" sz="1200" b="1" dirty="0">
                          <a:solidFill>
                            <a:schemeClr val="tx1">
                              <a:lumMod val="75000"/>
                              <a:lumOff val="25000"/>
                            </a:schemeClr>
                          </a:solidFill>
                          <a:effectLst/>
                        </a:rPr>
                        <a:t>Citizens and communities need to be supported both financially and technically and to be guided through the minefield of legislation and regulations around implementing energy projects. In Ireland there is no easy way to organise citizens who want to cooperate in an energy-sector for the betterment of their local communities.</a:t>
                      </a:r>
                      <a:endParaRPr lang="en-IE" sz="1200" b="1" dirty="0">
                        <a:solidFill>
                          <a:schemeClr val="tx1">
                            <a:lumMod val="75000"/>
                            <a:lumOff val="25000"/>
                          </a:schemeClr>
                        </a:solidFill>
                        <a:effectLst/>
                      </a:endParaRPr>
                    </a:p>
                    <a:p>
                      <a:pPr algn="just">
                        <a:tabLst>
                          <a:tab pos="1637665" algn="l"/>
                        </a:tabLst>
                      </a:pPr>
                      <a:endParaRPr lang="en-GB" sz="1200" b="1" dirty="0">
                        <a:solidFill>
                          <a:schemeClr val="tx1">
                            <a:lumMod val="75000"/>
                            <a:lumOff val="25000"/>
                          </a:schemeClr>
                        </a:solidFill>
                        <a:effectLst/>
                      </a:endParaRPr>
                    </a:p>
                    <a:p>
                      <a:pPr algn="just">
                        <a:tabLst>
                          <a:tab pos="1637665" algn="l"/>
                        </a:tabLst>
                      </a:pPr>
                      <a:r>
                        <a:rPr lang="en-GB" sz="1200" b="1" dirty="0">
                          <a:solidFill>
                            <a:schemeClr val="tx1">
                              <a:lumMod val="75000"/>
                              <a:lumOff val="25000"/>
                            </a:schemeClr>
                          </a:solidFill>
                          <a:effectLst/>
                        </a:rPr>
                        <a:t>3CEA, as regional actors and partners in the RegEnergy project, see themselves as trusted intermediaries between citizens and the institutions and having the capacity to leverage knowledge, expertise, finance, and innovation to achieve regional and national targets. 3CEA’s strategic plan has identified that an investment of €100m per annum is required across the 3-counties region by 2022 to reach 2020 targets. </a:t>
                      </a:r>
                      <a:endParaRPr lang="en-IE" sz="1200" b="1" dirty="0">
                        <a:solidFill>
                          <a:schemeClr val="tx1">
                            <a:lumMod val="75000"/>
                            <a:lumOff val="25000"/>
                          </a:schemeClr>
                        </a:solidFill>
                        <a:effectLst/>
                      </a:endParaRPr>
                    </a:p>
                    <a:p>
                      <a:pPr>
                        <a:tabLst>
                          <a:tab pos="1637665" algn="l"/>
                        </a:tabLst>
                      </a:pPr>
                      <a:r>
                        <a:rPr lang="en-GB" sz="1200" b="1" dirty="0">
                          <a:solidFill>
                            <a:schemeClr val="tx1">
                              <a:lumMod val="75000"/>
                              <a:lumOff val="25000"/>
                            </a:schemeClr>
                          </a:solidFill>
                          <a:effectLst/>
                        </a:rPr>
                        <a:t> </a:t>
                      </a:r>
                      <a:endParaRPr lang="en-IE" sz="1200" b="1" dirty="0">
                        <a:solidFill>
                          <a:schemeClr val="tx1">
                            <a:lumMod val="75000"/>
                            <a:lumOff val="25000"/>
                          </a:schemeClr>
                        </a:solidFill>
                        <a:effectLst/>
                        <a:latin typeface="Open Sans"/>
                        <a:ea typeface="Open Sans"/>
                        <a:cs typeface="Times New Roman" panose="02020603050405020304" pitchFamily="18" charset="0"/>
                      </a:endParaRPr>
                    </a:p>
                  </a:txBody>
                  <a:tcPr marL="158292" marR="94975" marT="94975" marB="94975">
                    <a:lnL w="12700" cmpd="sng">
                      <a:noFill/>
                      <a:prstDash val="solid"/>
                    </a:lnL>
                    <a:lnR w="12700" cmpd="sng">
                      <a:noFill/>
                      <a:prstDash val="solid"/>
                    </a:lnR>
                    <a:lnT w="19050" cap="flat" cmpd="sng" algn="ctr">
                      <a:solidFill>
                        <a:srgbClr val="8F9A9D">
                          <a:alpha val="60000"/>
                        </a:srgbClr>
                      </a:solidFill>
                      <a:prstDash val="solid"/>
                    </a:lnT>
                    <a:lnB w="12700" cmpd="sng">
                      <a:noFill/>
                      <a:prstDash val="solid"/>
                    </a:lnB>
                    <a:noFill/>
                  </a:tcPr>
                </a:tc>
                <a:extLst>
                  <a:ext uri="{0D108BD9-81ED-4DB2-BD59-A6C34878D82A}">
                    <a16:rowId xmlns:a16="http://schemas.microsoft.com/office/drawing/2014/main" xmlns="" val="3125851974"/>
                  </a:ext>
                </a:extLst>
              </a:tr>
            </a:tbl>
          </a:graphicData>
        </a:graphic>
      </p:graphicFrame>
    </p:spTree>
    <p:extLst>
      <p:ext uri="{BB962C8B-B14F-4D97-AF65-F5344CB8AC3E}">
        <p14:creationId xmlns:p14="http://schemas.microsoft.com/office/powerpoint/2010/main" val="965594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4BC365-3869-4C6D-AC6E-5466FE4CDAA4}"/>
              </a:ext>
            </a:extLst>
          </p:cNvPr>
          <p:cNvSpPr>
            <a:spLocks noGrp="1"/>
          </p:cNvSpPr>
          <p:nvPr>
            <p:ph type="title"/>
          </p:nvPr>
        </p:nvSpPr>
        <p:spPr/>
        <p:txBody>
          <a:bodyPr/>
          <a:lstStyle/>
          <a:p>
            <a:r>
              <a:rPr lang="en-IE" dirty="0"/>
              <a:t>REC - Definition</a:t>
            </a:r>
          </a:p>
        </p:txBody>
      </p:sp>
      <p:sp>
        <p:nvSpPr>
          <p:cNvPr id="3" name="Content Placeholder 2">
            <a:extLst>
              <a:ext uri="{FF2B5EF4-FFF2-40B4-BE49-F238E27FC236}">
                <a16:creationId xmlns:a16="http://schemas.microsoft.com/office/drawing/2014/main" xmlns="" id="{1690B125-C861-491F-86F7-DAAF6DD2CEC1}"/>
              </a:ext>
            </a:extLst>
          </p:cNvPr>
          <p:cNvSpPr>
            <a:spLocks noGrp="1"/>
          </p:cNvSpPr>
          <p:nvPr>
            <p:ph idx="1"/>
          </p:nvPr>
        </p:nvSpPr>
        <p:spPr/>
        <p:txBody>
          <a:bodyPr/>
          <a:lstStyle/>
          <a:p>
            <a:pPr marL="0" indent="0">
              <a:buNone/>
            </a:pPr>
            <a:r>
              <a:rPr lang="en-GB" sz="1800" b="0" i="0" u="none" strike="noStrike" baseline="0" dirty="0">
                <a:solidFill>
                  <a:srgbClr val="000000"/>
                </a:solidFill>
                <a:latin typeface="EUAlbertina"/>
              </a:rPr>
              <a:t>‘renewable energy community’ means a legal entity: </a:t>
            </a:r>
          </a:p>
          <a:p>
            <a:pPr marL="0" indent="0">
              <a:buNone/>
            </a:pPr>
            <a:endParaRPr lang="en-GB" sz="1800" b="0" i="0" u="none" strike="noStrike" baseline="0" dirty="0">
              <a:solidFill>
                <a:srgbClr val="000000"/>
              </a:solidFill>
              <a:latin typeface="EUAlbertina"/>
            </a:endParaRPr>
          </a:p>
          <a:p>
            <a:pPr marL="800100" lvl="1" indent="-342900">
              <a:buAutoNum type="alphaLcParenBoth"/>
            </a:pPr>
            <a:r>
              <a:rPr lang="en-GB" sz="1400" b="0" i="0" u="none" strike="noStrike" baseline="0" dirty="0">
                <a:solidFill>
                  <a:srgbClr val="000000"/>
                </a:solidFill>
                <a:latin typeface="EUAlbertina"/>
              </a:rPr>
              <a:t>which, in accordance with the applicable national law, is based on open and voluntary participation, is autonomous, and is effectively controlled by shareholders or members that are located in the proximity of the renewable energy projects that are owned and developed by that legal entity; </a:t>
            </a:r>
          </a:p>
          <a:p>
            <a:pPr marL="800100" lvl="1" indent="-342900">
              <a:buAutoNum type="alphaLcParenBoth"/>
            </a:pPr>
            <a:r>
              <a:rPr lang="en-GB" sz="1400" b="0" i="0" u="none" strike="noStrike" baseline="0" dirty="0">
                <a:solidFill>
                  <a:srgbClr val="000000"/>
                </a:solidFill>
                <a:latin typeface="EUAlbertina"/>
              </a:rPr>
              <a:t>the shareholders or members of which are natural persons, SMEs or local authorities, including municipalities; </a:t>
            </a:r>
          </a:p>
          <a:p>
            <a:pPr marL="800100" lvl="1" indent="-342900">
              <a:buAutoNum type="alphaLcParenBoth"/>
            </a:pPr>
            <a:r>
              <a:rPr lang="en-GB" sz="1400" b="0" i="0" u="none" strike="noStrike" baseline="0" dirty="0">
                <a:solidFill>
                  <a:srgbClr val="000000"/>
                </a:solidFill>
                <a:latin typeface="EUAlbertina"/>
              </a:rPr>
              <a:t>the primary purpose of which is to provide environmental, economic or social community benefits for its shareholders or members or for the local areas where it operates, rather than financial profits; </a:t>
            </a:r>
            <a:endParaRPr lang="en-IE" dirty="0"/>
          </a:p>
        </p:txBody>
      </p:sp>
    </p:spTree>
    <p:extLst>
      <p:ext uri="{BB962C8B-B14F-4D97-AF65-F5344CB8AC3E}">
        <p14:creationId xmlns:p14="http://schemas.microsoft.com/office/powerpoint/2010/main" val="12908271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6C60A8A-9705-4825-AEB5-EE30EAC3D6D8}"/>
              </a:ext>
            </a:extLst>
          </p:cNvPr>
          <p:cNvSpPr>
            <a:spLocks noGrp="1"/>
          </p:cNvSpPr>
          <p:nvPr>
            <p:ph type="title"/>
          </p:nvPr>
        </p:nvSpPr>
        <p:spPr/>
        <p:txBody>
          <a:bodyPr/>
          <a:lstStyle/>
          <a:p>
            <a:r>
              <a:rPr lang="en-IE" dirty="0"/>
              <a:t>Irish Adoption of RED II – Article 22</a:t>
            </a:r>
          </a:p>
        </p:txBody>
      </p:sp>
      <p:sp>
        <p:nvSpPr>
          <p:cNvPr id="3" name="Content Placeholder 2">
            <a:extLst>
              <a:ext uri="{FF2B5EF4-FFF2-40B4-BE49-F238E27FC236}">
                <a16:creationId xmlns:a16="http://schemas.microsoft.com/office/drawing/2014/main" xmlns="" id="{F230D073-D892-42D9-A5B8-A7A044D5DBCE}"/>
              </a:ext>
            </a:extLst>
          </p:cNvPr>
          <p:cNvSpPr>
            <a:spLocks noGrp="1"/>
          </p:cNvSpPr>
          <p:nvPr>
            <p:ph idx="1"/>
          </p:nvPr>
        </p:nvSpPr>
        <p:spPr/>
        <p:txBody>
          <a:bodyPr/>
          <a:lstStyle/>
          <a:p>
            <a:r>
              <a:rPr lang="en-IE" dirty="0">
                <a:solidFill>
                  <a:srgbClr val="000000"/>
                </a:solidFill>
                <a:latin typeface="Calibri" panose="020F0502020204030204" pitchFamily="34" charset="0"/>
                <a:ea typeface="Calibri" panose="020F0502020204030204" pitchFamily="34" charset="0"/>
              </a:rPr>
              <a:t>Ireland i</a:t>
            </a:r>
            <a:r>
              <a:rPr lang="en-IE" dirty="0">
                <a:solidFill>
                  <a:srgbClr val="000000"/>
                </a:solidFill>
                <a:effectLst/>
                <a:latin typeface="Calibri" panose="020F0502020204030204" pitchFamily="34" charset="0"/>
                <a:ea typeface="Calibri" panose="020F0502020204030204" pitchFamily="34" charset="0"/>
              </a:rPr>
              <a:t>ntend to transpose the RED II Directive into Irish law by June 30</a:t>
            </a:r>
            <a:r>
              <a:rPr lang="en-IE" baseline="30000" dirty="0">
                <a:solidFill>
                  <a:srgbClr val="000000"/>
                </a:solidFill>
                <a:effectLst/>
                <a:latin typeface="Calibri" panose="020F0502020204030204" pitchFamily="34" charset="0"/>
                <a:ea typeface="Calibri" panose="020F0502020204030204" pitchFamily="34" charset="0"/>
              </a:rPr>
              <a:t>th</a:t>
            </a:r>
            <a:r>
              <a:rPr lang="en-IE" dirty="0">
                <a:solidFill>
                  <a:srgbClr val="000000"/>
                </a:solidFill>
                <a:effectLst/>
                <a:latin typeface="Calibri" panose="020F0502020204030204" pitchFamily="34" charset="0"/>
                <a:ea typeface="Calibri" panose="020F0502020204030204" pitchFamily="34" charset="0"/>
              </a:rPr>
              <a:t> 2021.  Article 22 of the Directive, in particular deals with the rights of final customers to participate in Renewable Energy Communities and the obligations on member states to facilitate and remove barriers to same. </a:t>
            </a:r>
          </a:p>
          <a:p>
            <a:r>
              <a:rPr lang="en-IE" sz="2800" dirty="0">
                <a:solidFill>
                  <a:srgbClr val="000000"/>
                </a:solidFill>
                <a:effectLst/>
                <a:latin typeface="Calibri" panose="020F0502020204030204" pitchFamily="34" charset="0"/>
                <a:ea typeface="Calibri" panose="020F0502020204030204" pitchFamily="34" charset="0"/>
              </a:rPr>
              <a:t>Moreover, the policy need for community energy has been reiterated in the new Programme for Government, "Our Shared Future", which underlines the importance of community participation in energy projects</a:t>
            </a:r>
            <a:r>
              <a:rPr lang="en-IE" sz="2800" dirty="0">
                <a:solidFill>
                  <a:srgbClr val="444444"/>
                </a:solidFill>
                <a:effectLst/>
                <a:latin typeface="Calibri" panose="020F0502020204030204" pitchFamily="34" charset="0"/>
                <a:ea typeface="Calibri" panose="020F0502020204030204" pitchFamily="34" charset="0"/>
              </a:rPr>
              <a:t>. </a:t>
            </a:r>
            <a:r>
              <a:rPr lang="en-IE" sz="2800" dirty="0">
                <a:solidFill>
                  <a:srgbClr val="000000"/>
                </a:solidFill>
                <a:effectLst/>
                <a:latin typeface="Calibri" panose="020F0502020204030204" pitchFamily="34" charset="0"/>
                <a:ea typeface="Calibri" panose="020F0502020204030204" pitchFamily="34" charset="0"/>
              </a:rPr>
              <a:t>Specifically, it commits to ensuring that community energy can play a role in reaching at least 70% renewable electricity target</a:t>
            </a:r>
            <a:r>
              <a:rPr lang="en-IE" dirty="0">
                <a:solidFill>
                  <a:srgbClr val="000000"/>
                </a:solidFill>
                <a:latin typeface="Calibri" panose="020F0502020204030204" pitchFamily="34" charset="0"/>
                <a:ea typeface="Calibri" panose="020F0502020204030204" pitchFamily="34" charset="0"/>
              </a:rPr>
              <a:t>.</a:t>
            </a:r>
            <a:endParaRPr lang="en-IE" dirty="0">
              <a:effectLst/>
              <a:latin typeface="Calibri" panose="020F0502020204030204" pitchFamily="34" charset="0"/>
              <a:ea typeface="Calibri" panose="020F0502020204030204" pitchFamily="34" charset="0"/>
            </a:endParaRPr>
          </a:p>
          <a:p>
            <a:endParaRPr lang="en-IE" dirty="0"/>
          </a:p>
        </p:txBody>
      </p:sp>
    </p:spTree>
    <p:extLst>
      <p:ext uri="{BB962C8B-B14F-4D97-AF65-F5344CB8AC3E}">
        <p14:creationId xmlns:p14="http://schemas.microsoft.com/office/powerpoint/2010/main" val="31301893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6600C79-45A3-4DBD-A887-5090C47A6A5F}"/>
              </a:ext>
            </a:extLst>
          </p:cNvPr>
          <p:cNvSpPr>
            <a:spLocks noGrp="1"/>
          </p:cNvSpPr>
          <p:nvPr>
            <p:ph type="title"/>
          </p:nvPr>
        </p:nvSpPr>
        <p:spPr/>
        <p:txBody>
          <a:bodyPr/>
          <a:lstStyle/>
          <a:p>
            <a:r>
              <a:rPr lang="en-IE" dirty="0"/>
              <a:t>Renewable Electricity Support Scheme – Community Pot</a:t>
            </a:r>
          </a:p>
        </p:txBody>
      </p:sp>
      <p:sp>
        <p:nvSpPr>
          <p:cNvPr id="3" name="Content Placeholder 2">
            <a:extLst>
              <a:ext uri="{FF2B5EF4-FFF2-40B4-BE49-F238E27FC236}">
                <a16:creationId xmlns:a16="http://schemas.microsoft.com/office/drawing/2014/main" xmlns="" id="{B8D22F44-8C5E-43EA-8C68-EA1325FC080F}"/>
              </a:ext>
            </a:extLst>
          </p:cNvPr>
          <p:cNvSpPr>
            <a:spLocks noGrp="1"/>
          </p:cNvSpPr>
          <p:nvPr>
            <p:ph idx="1"/>
          </p:nvPr>
        </p:nvSpPr>
        <p:spPr/>
        <p:txBody>
          <a:bodyPr/>
          <a:lstStyle/>
          <a:p>
            <a:r>
              <a:rPr lang="en-IE" sz="1800" dirty="0">
                <a:solidFill>
                  <a:srgbClr val="000000"/>
                </a:solidFill>
                <a:effectLst/>
                <a:latin typeface="Calibri" panose="020F0502020204030204" pitchFamily="34" charset="0"/>
                <a:ea typeface="Calibri" panose="020F0502020204030204" pitchFamily="34" charset="0"/>
              </a:rPr>
              <a:t>RESS1 auction included </a:t>
            </a:r>
            <a:r>
              <a:rPr lang="en-IE" sz="1800" dirty="0">
                <a:solidFill>
                  <a:srgbClr val="212121"/>
                </a:solidFill>
                <a:effectLst/>
                <a:latin typeface="Calibri" panose="020F0502020204030204" pitchFamily="34" charset="0"/>
                <a:ea typeface="Calibri" panose="020F0502020204030204" pitchFamily="34" charset="0"/>
              </a:rPr>
              <a:t>a community preference category of circa 30 GWh. </a:t>
            </a:r>
          </a:p>
          <a:p>
            <a:r>
              <a:rPr lang="en-IE" sz="1800" dirty="0">
                <a:solidFill>
                  <a:srgbClr val="000000"/>
                </a:solidFill>
                <a:effectLst/>
                <a:latin typeface="Calibri" panose="020F0502020204030204" pitchFamily="34" charset="0"/>
                <a:ea typeface="Calibri" panose="020F0502020204030204" pitchFamily="34" charset="0"/>
              </a:rPr>
              <a:t>Under EU law, RESS must be auction-based so as to encourage competition. Ireland sought and received EU state aid approval for a separate community category, an unprecedented decision by DG Competition based on the strong case built by DECC.</a:t>
            </a:r>
            <a:r>
              <a:rPr lang="en-IE" sz="1800" dirty="0">
                <a:solidFill>
                  <a:srgbClr val="212121"/>
                </a:solidFill>
                <a:effectLst/>
                <a:latin typeface="Calibri" panose="020F0502020204030204" pitchFamily="34" charset="0"/>
                <a:ea typeface="Calibri" panose="020F0502020204030204" pitchFamily="34" charset="0"/>
              </a:rPr>
              <a:t> This category has been developed specifically to allow communities to participate in RESS. Thus, the route to market barrier has been substantively addressed.</a:t>
            </a:r>
          </a:p>
          <a:p>
            <a:r>
              <a:rPr lang="en-IE" sz="1800" dirty="0">
                <a:solidFill>
                  <a:srgbClr val="212121"/>
                </a:solidFill>
                <a:effectLst/>
                <a:latin typeface="Calibri" panose="020F0502020204030204" pitchFamily="34" charset="0"/>
                <a:ea typeface="Calibri" panose="020F0502020204030204" pitchFamily="34" charset="0"/>
              </a:rPr>
              <a:t>To participate in the category, a project had to be at least 51% community owned. Seven community projects have successfully come through the auction, two of which are 100% Community owned. It is the Minister’s stated intention that future participation in this category will be confined to projects fully owned by the Community.</a:t>
            </a:r>
            <a:endParaRPr lang="en-IE" sz="1800" dirty="0">
              <a:effectLst/>
              <a:latin typeface="Calibri" panose="020F0502020204030204" pitchFamily="34" charset="0"/>
              <a:ea typeface="Calibri" panose="020F0502020204030204" pitchFamily="34" charset="0"/>
            </a:endParaRPr>
          </a:p>
          <a:p>
            <a:endParaRPr lang="en-IE" sz="1800" dirty="0">
              <a:effectLst/>
              <a:latin typeface="Calibri" panose="020F0502020204030204" pitchFamily="34" charset="0"/>
              <a:ea typeface="Calibri" panose="020F0502020204030204" pitchFamily="34" charset="0"/>
            </a:endParaRPr>
          </a:p>
          <a:p>
            <a:pPr marL="0" indent="0">
              <a:buNone/>
            </a:pPr>
            <a:endParaRPr lang="en-IE" dirty="0"/>
          </a:p>
        </p:txBody>
      </p:sp>
    </p:spTree>
    <p:extLst>
      <p:ext uri="{BB962C8B-B14F-4D97-AF65-F5344CB8AC3E}">
        <p14:creationId xmlns:p14="http://schemas.microsoft.com/office/powerpoint/2010/main" val="1600018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xmlns="" id="{46D6306C-ED4F-4AAE-B4A5-EEA6AFAD726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Rectangle 72">
            <a:extLst>
              <a:ext uri="{FF2B5EF4-FFF2-40B4-BE49-F238E27FC236}">
                <a16:creationId xmlns:a16="http://schemas.microsoft.com/office/drawing/2014/main" xmlns="" id="{0EC5361D-F897-4856-B945-0455A365EB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415435"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Freeform: Shape 74">
            <a:extLst>
              <a:ext uri="{FF2B5EF4-FFF2-40B4-BE49-F238E27FC236}">
                <a16:creationId xmlns:a16="http://schemas.microsoft.com/office/drawing/2014/main" xmlns="" id="{4508C0C5-2268-42B5-B3C8-4D0899E05F8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0"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7" name="Freeform: Shape 76">
            <a:extLst>
              <a:ext uri="{FF2B5EF4-FFF2-40B4-BE49-F238E27FC236}">
                <a16:creationId xmlns:a16="http://schemas.microsoft.com/office/drawing/2014/main" xmlns="" id="{141ACBDB-38F8-4B34-8183-BD95B4E55A6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10739327"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78">
            <a:extLst>
              <a:ext uri="{FF2B5EF4-FFF2-40B4-BE49-F238E27FC236}">
                <a16:creationId xmlns:a16="http://schemas.microsoft.com/office/drawing/2014/main" xmlns="" id="{DE00DB52-3455-4E2F-867B-A6D0516E17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700000">
            <a:off x="10653800"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Isosceles Triangle 80">
            <a:extLst>
              <a:ext uri="{FF2B5EF4-FFF2-40B4-BE49-F238E27FC236}">
                <a16:creationId xmlns:a16="http://schemas.microsoft.com/office/drawing/2014/main" xmlns="" id="{9E914C83-E0D8-4953-92D5-169D28CB43AE}"/>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8115423"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7f66c644-94ea-4ce1-8f73-866fd8befa35" descr="Image">
            <a:extLst>
              <a:ext uri="{FF2B5EF4-FFF2-40B4-BE49-F238E27FC236}">
                <a16:creationId xmlns:a16="http://schemas.microsoft.com/office/drawing/2014/main" xmlns="" id="{85B84974-B1E3-46A1-A5E7-7B2C4F9A09CE}"/>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r="1" b="7536"/>
          <a:stretch/>
        </p:blipFill>
        <p:spPr bwMode="auto">
          <a:xfrm>
            <a:off x="643467" y="643467"/>
            <a:ext cx="10905066" cy="5571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3" name="Isosceles Triangle 82">
            <a:extLst>
              <a:ext uri="{FF2B5EF4-FFF2-40B4-BE49-F238E27FC236}">
                <a16:creationId xmlns:a16="http://schemas.microsoft.com/office/drawing/2014/main" xmlns="" id="{3512E083-F550-46AF-8490-767ECFD00CB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9167297"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10647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6600C79-45A3-4DBD-A887-5090C47A6A5F}"/>
              </a:ext>
            </a:extLst>
          </p:cNvPr>
          <p:cNvSpPr>
            <a:spLocks noGrp="1"/>
          </p:cNvSpPr>
          <p:nvPr>
            <p:ph type="title"/>
          </p:nvPr>
        </p:nvSpPr>
        <p:spPr>
          <a:xfrm>
            <a:off x="3360738" y="365125"/>
            <a:ext cx="8336390" cy="1325563"/>
          </a:xfrm>
        </p:spPr>
        <p:txBody>
          <a:bodyPr>
            <a:normAutofit fontScale="90000"/>
          </a:bodyPr>
          <a:lstStyle/>
          <a:p>
            <a:r>
              <a:rPr lang="en-IE" dirty="0"/>
              <a:t>Renewable Electricity Support Scheme – Community Pot/Community Benefit Fund</a:t>
            </a:r>
          </a:p>
        </p:txBody>
      </p:sp>
      <p:sp>
        <p:nvSpPr>
          <p:cNvPr id="3" name="Content Placeholder 2">
            <a:extLst>
              <a:ext uri="{FF2B5EF4-FFF2-40B4-BE49-F238E27FC236}">
                <a16:creationId xmlns:a16="http://schemas.microsoft.com/office/drawing/2014/main" xmlns="" id="{B8D22F44-8C5E-43EA-8C68-EA1325FC080F}"/>
              </a:ext>
            </a:extLst>
          </p:cNvPr>
          <p:cNvSpPr>
            <a:spLocks noGrp="1"/>
          </p:cNvSpPr>
          <p:nvPr>
            <p:ph idx="1"/>
          </p:nvPr>
        </p:nvSpPr>
        <p:spPr/>
        <p:txBody>
          <a:bodyPr>
            <a:normAutofit/>
          </a:bodyPr>
          <a:lstStyle/>
          <a:p>
            <a:pPr>
              <a:spcAft>
                <a:spcPts val="800"/>
              </a:spcAft>
            </a:pPr>
            <a:r>
              <a:rPr lang="en-IE" sz="1800" dirty="0">
                <a:solidFill>
                  <a:srgbClr val="212121"/>
                </a:solidFill>
                <a:latin typeface="Calibri" panose="020F0502020204030204" pitchFamily="34" charset="0"/>
              </a:rPr>
              <a:t>All projects successful in the auction were also required to establish and administer a Community Benefit Fund of €2/MWh of Loss-Adjusted Metered Quantity. This fund will yield significant benefits for the local community. For RESS1 alone over the 15 year lifetime of the support the revenues to local communities will reach circa €50m, Payments from the Fund include near-neighbour benefits, of a minimum of €1,000 to those living within 1km, support for entities involved in the promotion of the UN Sustainable Development Goals and supports for local clubs, societies, and not-for-profit entities. </a:t>
            </a:r>
          </a:p>
          <a:p>
            <a:pPr>
              <a:spcAft>
                <a:spcPts val="800"/>
              </a:spcAft>
            </a:pPr>
            <a:r>
              <a:rPr lang="en-IE" sz="1800" dirty="0">
                <a:solidFill>
                  <a:srgbClr val="212121"/>
                </a:solidFill>
                <a:effectLst/>
                <a:latin typeface="Calibri" panose="020F0502020204030204" pitchFamily="34" charset="0"/>
                <a:ea typeface="Calibri" panose="020F0502020204030204" pitchFamily="34" charset="0"/>
              </a:rPr>
              <a:t>Going forward, the aim is to ensure </a:t>
            </a:r>
            <a:r>
              <a:rPr lang="en-IE" sz="1800" dirty="0">
                <a:solidFill>
                  <a:srgbClr val="000000"/>
                </a:solidFill>
                <a:effectLst/>
                <a:latin typeface="Calibri" panose="020F0502020204030204" pitchFamily="34" charset="0"/>
                <a:ea typeface="Calibri" panose="020F0502020204030204" pitchFamily="34" charset="0"/>
              </a:rPr>
              <a:t>delivery of circa 100 community electricity generation projects by 2030. In order to ensure an adequate pipeline of such projects, an enabling framework of capacity-building supports is being developed by the Department and the (SEAI. It includes information dissemination, trusted intermediary and adviser services, enabling grants and soft development loans. The SEAI has commenced assessing the next wave of community projects through the sustainable energy community network. The initial call has already identified 20 of the more mature projects for immediate support. </a:t>
            </a:r>
            <a:endParaRPr lang="en-IE" sz="1800" dirty="0">
              <a:effectLst/>
              <a:latin typeface="Calibri" panose="020F0502020204030204" pitchFamily="34" charset="0"/>
              <a:ea typeface="Calibri" panose="020F0502020204030204" pitchFamily="34" charset="0"/>
            </a:endParaRPr>
          </a:p>
          <a:p>
            <a:endParaRPr lang="en-IE" sz="1800" dirty="0">
              <a:effectLst/>
              <a:latin typeface="Calibri" panose="020F0502020204030204" pitchFamily="34" charset="0"/>
              <a:ea typeface="Calibri" panose="020F0502020204030204" pitchFamily="34" charset="0"/>
            </a:endParaRPr>
          </a:p>
          <a:p>
            <a:pPr marL="0" indent="0">
              <a:buNone/>
            </a:pPr>
            <a:endParaRPr lang="en-IE" dirty="0"/>
          </a:p>
        </p:txBody>
      </p:sp>
    </p:spTree>
    <p:extLst>
      <p:ext uri="{BB962C8B-B14F-4D97-AF65-F5344CB8AC3E}">
        <p14:creationId xmlns:p14="http://schemas.microsoft.com/office/powerpoint/2010/main" val="216158976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843</Words>
  <Application>Microsoft Office PowerPoint</Application>
  <PresentationFormat>Benutzerdefiniert</PresentationFormat>
  <Paragraphs>106</Paragraphs>
  <Slides>15</Slides>
  <Notes>2</Notes>
  <HiddenSlides>0</HiddenSlides>
  <MMClips>0</MMClips>
  <ScaleCrop>false</ScaleCrop>
  <HeadingPairs>
    <vt:vector size="4" baseType="variant">
      <vt:variant>
        <vt:lpstr>Design</vt:lpstr>
      </vt:variant>
      <vt:variant>
        <vt:i4>1</vt:i4>
      </vt:variant>
      <vt:variant>
        <vt:lpstr>Folientitel</vt:lpstr>
      </vt:variant>
      <vt:variant>
        <vt:i4>15</vt:i4>
      </vt:variant>
    </vt:vector>
  </HeadingPairs>
  <TitlesOfParts>
    <vt:vector size="16" baseType="lpstr">
      <vt:lpstr>Office Theme</vt:lpstr>
      <vt:lpstr>PowerPoint-Präsentation</vt:lpstr>
      <vt:lpstr>3 Counties Energy Agency</vt:lpstr>
      <vt:lpstr>PowerPoint-Präsentation</vt:lpstr>
      <vt:lpstr>Current Status – Going Well!!</vt:lpstr>
      <vt:lpstr>REC - Definition</vt:lpstr>
      <vt:lpstr>Irish Adoption of RED II – Article 22</vt:lpstr>
      <vt:lpstr>Renewable Electricity Support Scheme – Community Pot</vt:lpstr>
      <vt:lpstr>PowerPoint-Präsentation</vt:lpstr>
      <vt:lpstr>Renewable Electricity Support Scheme – Community Pot/Community Benefit Fund</vt:lpstr>
      <vt:lpstr>Regulator Update – Connection by DSO for community projects. </vt:lpstr>
      <vt:lpstr>Needs assessment – Ireland of REC’s</vt:lpstr>
      <vt:lpstr>Energy Communities </vt:lpstr>
      <vt:lpstr>Support Schemes Available in Ireland for Energy Coommunities  </vt:lpstr>
      <vt:lpstr>Case Study – REC LA led – 2022 Carlow Local Authority as an REC</vt:lpstr>
      <vt:lpstr>PowerPoint-Präsentation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Paddy Phelan</dc:creator>
  <cp:lastModifiedBy>Susanne Brandt</cp:lastModifiedBy>
  <cp:revision>3</cp:revision>
  <dcterms:created xsi:type="dcterms:W3CDTF">2020-10-14T14:14:54Z</dcterms:created>
  <dcterms:modified xsi:type="dcterms:W3CDTF">2020-10-14T16:53:38Z</dcterms:modified>
</cp:coreProperties>
</file>

<file path=docProps/thumbnail.jpeg>
</file>